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40"/>
  </p:notesMasterIdLst>
  <p:sldIdLst>
    <p:sldId id="256" r:id="rId3"/>
    <p:sldId id="381" r:id="rId4"/>
    <p:sldId id="293" r:id="rId5"/>
    <p:sldId id="292" r:id="rId6"/>
    <p:sldId id="414" r:id="rId7"/>
    <p:sldId id="412" r:id="rId8"/>
    <p:sldId id="312" r:id="rId9"/>
    <p:sldId id="385" r:id="rId10"/>
    <p:sldId id="387" r:id="rId11"/>
    <p:sldId id="388" r:id="rId12"/>
    <p:sldId id="389" r:id="rId13"/>
    <p:sldId id="367" r:id="rId14"/>
    <p:sldId id="377" r:id="rId15"/>
    <p:sldId id="378" r:id="rId16"/>
    <p:sldId id="392" r:id="rId17"/>
    <p:sldId id="393" r:id="rId18"/>
    <p:sldId id="394" r:id="rId19"/>
    <p:sldId id="395" r:id="rId20"/>
    <p:sldId id="396" r:id="rId21"/>
    <p:sldId id="397" r:id="rId22"/>
    <p:sldId id="398" r:id="rId23"/>
    <p:sldId id="399" r:id="rId24"/>
    <p:sldId id="400" r:id="rId25"/>
    <p:sldId id="401" r:id="rId26"/>
    <p:sldId id="402" r:id="rId27"/>
    <p:sldId id="403" r:id="rId28"/>
    <p:sldId id="390" r:id="rId29"/>
    <p:sldId id="404" r:id="rId30"/>
    <p:sldId id="408" r:id="rId31"/>
    <p:sldId id="413" r:id="rId32"/>
    <p:sldId id="409" r:id="rId33"/>
    <p:sldId id="410" r:id="rId34"/>
    <p:sldId id="286" r:id="rId35"/>
    <p:sldId id="366" r:id="rId36"/>
    <p:sldId id="379" r:id="rId37"/>
    <p:sldId id="375" r:id="rId38"/>
    <p:sldId id="415" r:id="rId39"/>
  </p:sldIdLst>
  <p:sldSz cx="9144000" cy="5143500" type="screen16x9"/>
  <p:notesSz cx="6858000" cy="9144000"/>
  <p:embeddedFontLst>
    <p:embeddedFont>
      <p:font typeface="ADLaM Display" panose="02010000000000000000" pitchFamily="2" charset="0"/>
      <p:regular r:id="rId41"/>
    </p:embeddedFont>
    <p:embeddedFont>
      <p:font typeface="Aptos Narrow" panose="020B0004020202020204" pitchFamily="34" charset="0"/>
      <p:regular r:id="rId42"/>
      <p:bold r:id="rId43"/>
      <p:italic r:id="rId44"/>
      <p:boldItalic r:id="rId45"/>
    </p:embeddedFon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DM Sans" pitchFamily="2" charset="0"/>
      <p:regular r:id="rId50"/>
      <p:bold r:id="rId51"/>
      <p:italic r:id="rId52"/>
      <p:boldItalic r:id="rId53"/>
    </p:embeddedFont>
    <p:embeddedFont>
      <p:font typeface="Figtree" panose="020B0604020202020204" charset="0"/>
      <p:regular r:id="rId54"/>
      <p:bold r:id="rId55"/>
      <p:italic r:id="rId56"/>
      <p:boldItalic r:id="rId57"/>
    </p:embeddedFont>
    <p:embeddedFont>
      <p:font typeface="Fira Sans Extra Condensed" panose="020B0503050000020004" pitchFamily="34" charset="0"/>
      <p:regular r:id="rId58"/>
      <p:bold r:id="rId59"/>
    </p:embeddedFont>
    <p:embeddedFont>
      <p:font typeface="Geologica" panose="020B0604020202020204" charset="0"/>
      <p:regular r:id="rId60"/>
      <p:bold r:id="rId61"/>
    </p:embeddedFont>
    <p:embeddedFont>
      <p:font typeface="Geologica SemiBold" panose="020B0604020202020204" charset="0"/>
      <p:regular r:id="rId62"/>
      <p:bold r:id="rId63"/>
    </p:embeddedFont>
    <p:embeddedFont>
      <p:font typeface="Nunito Light" pitchFamily="2" charset="0"/>
      <p:regular r:id="rId64"/>
      <p:italic r:id="rId65"/>
    </p:embeddedFont>
    <p:embeddedFont>
      <p:font typeface="Proxima Nova" panose="020B0604020202020204" charset="0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tion par défaut" id="{DA9CD793-6F49-7843-B25E-A162E3C17C2C}">
          <p14:sldIdLst>
            <p14:sldId id="256"/>
            <p14:sldId id="381"/>
            <p14:sldId id="293"/>
            <p14:sldId id="292"/>
            <p14:sldId id="414"/>
            <p14:sldId id="412"/>
            <p14:sldId id="312"/>
            <p14:sldId id="385"/>
            <p14:sldId id="387"/>
            <p14:sldId id="388"/>
            <p14:sldId id="389"/>
            <p14:sldId id="367"/>
            <p14:sldId id="377"/>
            <p14:sldId id="378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390"/>
            <p14:sldId id="404"/>
            <p14:sldId id="408"/>
            <p14:sldId id="413"/>
            <p14:sldId id="409"/>
          </p14:sldIdLst>
        </p14:section>
        <p14:section name="Annexes" id="{17D4F084-5787-B74A-82A7-F1FEFA8F1A34}">
          <p14:sldIdLst>
            <p14:sldId id="410"/>
            <p14:sldId id="286"/>
            <p14:sldId id="366"/>
            <p14:sldId id="379"/>
            <p14:sldId id="375"/>
            <p14:sldId id="41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8BCDFF"/>
    <a:srgbClr val="164D73"/>
    <a:srgbClr val="FCFAF9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  <p1510:client id="{80B58248-D9C0-9EB5-633D-5ACE88674AC7}" v="18" dt="2023-11-23T17:24:15.750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2" autoAdjust="0"/>
    <p:restoredTop sz="93173" autoAdjust="0"/>
  </p:normalViewPr>
  <p:slideViewPr>
    <p:cSldViewPr snapToGrid="0">
      <p:cViewPr varScale="1">
        <p:scale>
          <a:sx n="102" d="100"/>
          <a:sy n="102" d="100"/>
        </p:scale>
        <p:origin x="1070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63" Type="http://schemas.openxmlformats.org/officeDocument/2006/relationships/font" Target="fonts/font23.fntdata"/><Relationship Id="rId68" Type="http://schemas.openxmlformats.org/officeDocument/2006/relationships/font" Target="fonts/font2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font" Target="fonts/font18.fntdata"/><Relationship Id="rId66" Type="http://schemas.openxmlformats.org/officeDocument/2006/relationships/font" Target="fonts/font26.fntdata"/><Relationship Id="rId74" Type="http://schemas.microsoft.com/office/2015/10/relationships/revisionInfo" Target="revisionInfo.xml"/><Relationship Id="rId5" Type="http://schemas.openxmlformats.org/officeDocument/2006/relationships/slide" Target="slides/slide3.xml"/><Relationship Id="rId61" Type="http://schemas.openxmlformats.org/officeDocument/2006/relationships/font" Target="fonts/font21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font" Target="fonts/font16.fntdata"/><Relationship Id="rId64" Type="http://schemas.openxmlformats.org/officeDocument/2006/relationships/font" Target="fonts/font24.fntdata"/><Relationship Id="rId69" Type="http://schemas.openxmlformats.org/officeDocument/2006/relationships/font" Target="fonts/font29.fntdata"/><Relationship Id="rId8" Type="http://schemas.openxmlformats.org/officeDocument/2006/relationships/slide" Target="slides/slide6.xml"/><Relationship Id="rId51" Type="http://schemas.openxmlformats.org/officeDocument/2006/relationships/font" Target="fonts/font11.fntdata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6.fntdata"/><Relationship Id="rId59" Type="http://schemas.openxmlformats.org/officeDocument/2006/relationships/font" Target="fonts/font19.fntdata"/><Relationship Id="rId67" Type="http://schemas.openxmlformats.org/officeDocument/2006/relationships/font" Target="fonts/font27.fntdata"/><Relationship Id="rId20" Type="http://schemas.openxmlformats.org/officeDocument/2006/relationships/slide" Target="slides/slide18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62" Type="http://schemas.openxmlformats.org/officeDocument/2006/relationships/font" Target="fonts/font22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9.fntdata"/><Relationship Id="rId57" Type="http://schemas.openxmlformats.org/officeDocument/2006/relationships/font" Target="fonts/font17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openxmlformats.org/officeDocument/2006/relationships/font" Target="fonts/font20.fntdata"/><Relationship Id="rId65" Type="http://schemas.openxmlformats.org/officeDocument/2006/relationships/font" Target="fonts/font25.fntdata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7" Type="http://schemas.openxmlformats.org/officeDocument/2006/relationships/slide" Target="slides/slide5.xml"/><Relationship Id="rId71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9BE72A-B6B5-4D56-8A38-E8934BE206A1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1"/>
      <dgm:spPr/>
    </dgm:pt>
    <dgm:pt modelId="{087636BF-D6FE-42E0-9B74-5093C03ED587}">
      <dgm:prSet phldrT="[Texte]"/>
      <dgm:spPr/>
      <dgm:t>
        <a:bodyPr/>
        <a:lstStyle/>
        <a:p>
          <a:r>
            <a:rPr lang="fr-FR" b="1" dirty="0"/>
            <a:t>Arbres de décision</a:t>
          </a:r>
        </a:p>
      </dgm:t>
    </dgm:pt>
    <dgm:pt modelId="{2EE2CB8A-D3A4-4D2A-8BEE-0608154BF6B5}" type="parTrans" cxnId="{7FB02D6F-30CB-45BB-A09D-414E521DAFCA}">
      <dgm:prSet/>
      <dgm:spPr/>
      <dgm:t>
        <a:bodyPr/>
        <a:lstStyle/>
        <a:p>
          <a:endParaRPr lang="fr-FR"/>
        </a:p>
      </dgm:t>
    </dgm:pt>
    <dgm:pt modelId="{322D799D-61B7-4811-9399-D0A6ACC451B3}" type="sibTrans" cxnId="{7FB02D6F-30CB-45BB-A09D-414E521DAFCA}">
      <dgm:prSet/>
      <dgm:spPr/>
      <dgm:t>
        <a:bodyPr/>
        <a:lstStyle/>
        <a:p>
          <a:endParaRPr lang="fr-FR"/>
        </a:p>
      </dgm:t>
    </dgm:pt>
    <dgm:pt modelId="{C21F1B6D-95D1-4776-8046-B3AE6ED800B8}">
      <dgm:prSet phldrT="[Texte]"/>
      <dgm:spPr/>
      <dgm:t>
        <a:bodyPr/>
        <a:lstStyle/>
        <a:p>
          <a:r>
            <a:rPr lang="fr-FR" b="1" dirty="0"/>
            <a:t>Bagging</a:t>
          </a:r>
        </a:p>
      </dgm:t>
    </dgm:pt>
    <dgm:pt modelId="{3C5F1234-D4BD-4CAD-ADDE-31D7DEC399F4}" type="parTrans" cxnId="{90B684A5-D025-4FB1-BAD8-978B633D91BA}">
      <dgm:prSet/>
      <dgm:spPr/>
      <dgm:t>
        <a:bodyPr/>
        <a:lstStyle/>
        <a:p>
          <a:endParaRPr lang="fr-FR"/>
        </a:p>
      </dgm:t>
    </dgm:pt>
    <dgm:pt modelId="{64422D04-B548-4350-8B30-EC005BF98F65}" type="sibTrans" cxnId="{90B684A5-D025-4FB1-BAD8-978B633D91BA}">
      <dgm:prSet/>
      <dgm:spPr/>
      <dgm:t>
        <a:bodyPr/>
        <a:lstStyle/>
        <a:p>
          <a:endParaRPr lang="fr-FR"/>
        </a:p>
      </dgm:t>
    </dgm:pt>
    <dgm:pt modelId="{75DE8C92-F036-44DA-98FC-971B187E301E}">
      <dgm:prSet phldrT="[Texte]"/>
      <dgm:spPr/>
      <dgm:t>
        <a:bodyPr/>
        <a:lstStyle/>
        <a:p>
          <a:r>
            <a:rPr lang="fr-FR" b="1" dirty="0"/>
            <a:t>Prédiction sur le choix majoritaire des arbres</a:t>
          </a:r>
        </a:p>
      </dgm:t>
    </dgm:pt>
    <dgm:pt modelId="{97E1FB13-1B37-4E78-9ACB-182A0CFAA53D}" type="parTrans" cxnId="{0DCC20FA-5EBF-470C-84E2-7FD42997677A}">
      <dgm:prSet/>
      <dgm:spPr/>
      <dgm:t>
        <a:bodyPr/>
        <a:lstStyle/>
        <a:p>
          <a:endParaRPr lang="fr-FR"/>
        </a:p>
      </dgm:t>
    </dgm:pt>
    <dgm:pt modelId="{9AD831CA-56B5-413F-B50D-5A1432F10080}" type="sibTrans" cxnId="{0DCC20FA-5EBF-470C-84E2-7FD42997677A}">
      <dgm:prSet/>
      <dgm:spPr/>
      <dgm:t>
        <a:bodyPr/>
        <a:lstStyle/>
        <a:p>
          <a:endParaRPr lang="fr-FR"/>
        </a:p>
      </dgm:t>
    </dgm:pt>
    <dgm:pt modelId="{50784A4D-2F70-46B5-B1BA-96800BCCD8CE}" type="pres">
      <dgm:prSet presAssocID="{3C9BE72A-B6B5-4D56-8A38-E8934BE206A1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79A1DD6D-0009-40BC-82DD-7958F8C34FAD}" type="pres">
      <dgm:prSet presAssocID="{087636BF-D6FE-42E0-9B74-5093C03ED587}" presName="gear1" presStyleLbl="node1" presStyleIdx="0" presStyleCnt="3">
        <dgm:presLayoutVars>
          <dgm:chMax val="1"/>
          <dgm:bulletEnabled val="1"/>
        </dgm:presLayoutVars>
      </dgm:prSet>
      <dgm:spPr/>
    </dgm:pt>
    <dgm:pt modelId="{9D2AA882-71EF-4343-B5A3-39D99DCA4DBE}" type="pres">
      <dgm:prSet presAssocID="{087636BF-D6FE-42E0-9B74-5093C03ED587}" presName="gear1srcNode" presStyleLbl="node1" presStyleIdx="0" presStyleCnt="3"/>
      <dgm:spPr/>
    </dgm:pt>
    <dgm:pt modelId="{F3BB3304-192E-4A59-BB8F-69CBE8EA3BAE}" type="pres">
      <dgm:prSet presAssocID="{087636BF-D6FE-42E0-9B74-5093C03ED587}" presName="gear1dstNode" presStyleLbl="node1" presStyleIdx="0" presStyleCnt="3"/>
      <dgm:spPr/>
    </dgm:pt>
    <dgm:pt modelId="{4E3231E5-A437-4D94-B13E-C7E8E89AC500}" type="pres">
      <dgm:prSet presAssocID="{C21F1B6D-95D1-4776-8046-B3AE6ED800B8}" presName="gear2" presStyleLbl="node1" presStyleIdx="1" presStyleCnt="3">
        <dgm:presLayoutVars>
          <dgm:chMax val="1"/>
          <dgm:bulletEnabled val="1"/>
        </dgm:presLayoutVars>
      </dgm:prSet>
      <dgm:spPr/>
    </dgm:pt>
    <dgm:pt modelId="{16A5E1F2-7A5B-4BBF-BB6B-D5946CC7D682}" type="pres">
      <dgm:prSet presAssocID="{C21F1B6D-95D1-4776-8046-B3AE6ED800B8}" presName="gear2srcNode" presStyleLbl="node1" presStyleIdx="1" presStyleCnt="3"/>
      <dgm:spPr/>
    </dgm:pt>
    <dgm:pt modelId="{F7203DB6-25B6-49D2-BF7B-6F3D1BB2BF8A}" type="pres">
      <dgm:prSet presAssocID="{C21F1B6D-95D1-4776-8046-B3AE6ED800B8}" presName="gear2dstNode" presStyleLbl="node1" presStyleIdx="1" presStyleCnt="3"/>
      <dgm:spPr/>
    </dgm:pt>
    <dgm:pt modelId="{2C32A44D-B139-4FC7-A750-00AEF8997A42}" type="pres">
      <dgm:prSet presAssocID="{75DE8C92-F036-44DA-98FC-971B187E301E}" presName="gear3" presStyleLbl="node1" presStyleIdx="2" presStyleCnt="3"/>
      <dgm:spPr/>
    </dgm:pt>
    <dgm:pt modelId="{A8878F1A-DB5E-463B-9522-45DB63792BEE}" type="pres">
      <dgm:prSet presAssocID="{75DE8C92-F036-44DA-98FC-971B187E301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3B3C8AAC-8022-4160-8D26-F3303B2DD32A}" type="pres">
      <dgm:prSet presAssocID="{75DE8C92-F036-44DA-98FC-971B187E301E}" presName="gear3srcNode" presStyleLbl="node1" presStyleIdx="2" presStyleCnt="3"/>
      <dgm:spPr/>
    </dgm:pt>
    <dgm:pt modelId="{7349AE3B-EF59-42EF-A9AA-193C69A38C55}" type="pres">
      <dgm:prSet presAssocID="{75DE8C92-F036-44DA-98FC-971B187E301E}" presName="gear3dstNode" presStyleLbl="node1" presStyleIdx="2" presStyleCnt="3"/>
      <dgm:spPr/>
    </dgm:pt>
    <dgm:pt modelId="{3C12BE0E-2B0C-4CF4-A596-DBF98087E6DC}" type="pres">
      <dgm:prSet presAssocID="{322D799D-61B7-4811-9399-D0A6ACC451B3}" presName="connector1" presStyleLbl="sibTrans2D1" presStyleIdx="0" presStyleCnt="3"/>
      <dgm:spPr/>
    </dgm:pt>
    <dgm:pt modelId="{94007819-E45D-47D9-A863-AF011C90263A}" type="pres">
      <dgm:prSet presAssocID="{64422D04-B548-4350-8B30-EC005BF98F65}" presName="connector2" presStyleLbl="sibTrans2D1" presStyleIdx="1" presStyleCnt="3"/>
      <dgm:spPr/>
    </dgm:pt>
    <dgm:pt modelId="{A5EAB873-3E1A-4878-A0F5-EAB326EDE759}" type="pres">
      <dgm:prSet presAssocID="{9AD831CA-56B5-413F-B50D-5A1432F10080}" presName="connector3" presStyleLbl="sibTrans2D1" presStyleIdx="2" presStyleCnt="3"/>
      <dgm:spPr/>
    </dgm:pt>
  </dgm:ptLst>
  <dgm:cxnLst>
    <dgm:cxn modelId="{1335A91C-F49B-4D74-AD04-311C93E4E612}" type="presOf" srcId="{75DE8C92-F036-44DA-98FC-971B187E301E}" destId="{3B3C8AAC-8022-4160-8D26-F3303B2DD32A}" srcOrd="2" destOrd="0" presId="urn:microsoft.com/office/officeart/2005/8/layout/gear1"/>
    <dgm:cxn modelId="{0D3CE31F-805E-4FE6-A05A-EC59C6ABDCF1}" type="presOf" srcId="{75DE8C92-F036-44DA-98FC-971B187E301E}" destId="{2C32A44D-B139-4FC7-A750-00AEF8997A42}" srcOrd="0" destOrd="0" presId="urn:microsoft.com/office/officeart/2005/8/layout/gear1"/>
    <dgm:cxn modelId="{7BC0383C-459C-429A-B962-BB681A773BF3}" type="presOf" srcId="{C21F1B6D-95D1-4776-8046-B3AE6ED800B8}" destId="{16A5E1F2-7A5B-4BBF-BB6B-D5946CC7D682}" srcOrd="1" destOrd="0" presId="urn:microsoft.com/office/officeart/2005/8/layout/gear1"/>
    <dgm:cxn modelId="{4970F35F-9120-4E03-B373-C4E7F578C2C9}" type="presOf" srcId="{087636BF-D6FE-42E0-9B74-5093C03ED587}" destId="{F3BB3304-192E-4A59-BB8F-69CBE8EA3BAE}" srcOrd="2" destOrd="0" presId="urn:microsoft.com/office/officeart/2005/8/layout/gear1"/>
    <dgm:cxn modelId="{D0D78666-9F3A-4BB0-A8FD-4792175E7DDA}" type="presOf" srcId="{9AD831CA-56B5-413F-B50D-5A1432F10080}" destId="{A5EAB873-3E1A-4878-A0F5-EAB326EDE759}" srcOrd="0" destOrd="0" presId="urn:microsoft.com/office/officeart/2005/8/layout/gear1"/>
    <dgm:cxn modelId="{F5459946-2244-4F64-88D2-5E4072771C15}" type="presOf" srcId="{3C9BE72A-B6B5-4D56-8A38-E8934BE206A1}" destId="{50784A4D-2F70-46B5-B1BA-96800BCCD8CE}" srcOrd="0" destOrd="0" presId="urn:microsoft.com/office/officeart/2005/8/layout/gear1"/>
    <dgm:cxn modelId="{7B84754A-6A9F-41A1-9209-8CDEE255ACE3}" type="presOf" srcId="{75DE8C92-F036-44DA-98FC-971B187E301E}" destId="{7349AE3B-EF59-42EF-A9AA-193C69A38C55}" srcOrd="3" destOrd="0" presId="urn:microsoft.com/office/officeart/2005/8/layout/gear1"/>
    <dgm:cxn modelId="{AA05954E-D50F-43E4-9A35-FD4E6360BEAA}" type="presOf" srcId="{322D799D-61B7-4811-9399-D0A6ACC451B3}" destId="{3C12BE0E-2B0C-4CF4-A596-DBF98087E6DC}" srcOrd="0" destOrd="0" presId="urn:microsoft.com/office/officeart/2005/8/layout/gear1"/>
    <dgm:cxn modelId="{7FB02D6F-30CB-45BB-A09D-414E521DAFCA}" srcId="{3C9BE72A-B6B5-4D56-8A38-E8934BE206A1}" destId="{087636BF-D6FE-42E0-9B74-5093C03ED587}" srcOrd="0" destOrd="0" parTransId="{2EE2CB8A-D3A4-4D2A-8BEE-0608154BF6B5}" sibTransId="{322D799D-61B7-4811-9399-D0A6ACC451B3}"/>
    <dgm:cxn modelId="{8CB71779-56E3-4804-BA7B-AB6CC731B115}" type="presOf" srcId="{087636BF-D6FE-42E0-9B74-5093C03ED587}" destId="{79A1DD6D-0009-40BC-82DD-7958F8C34FAD}" srcOrd="0" destOrd="0" presId="urn:microsoft.com/office/officeart/2005/8/layout/gear1"/>
    <dgm:cxn modelId="{EDD19B7B-F602-45E0-A711-9DC848E1EF17}" type="presOf" srcId="{75DE8C92-F036-44DA-98FC-971B187E301E}" destId="{A8878F1A-DB5E-463B-9522-45DB63792BEE}" srcOrd="1" destOrd="0" presId="urn:microsoft.com/office/officeart/2005/8/layout/gear1"/>
    <dgm:cxn modelId="{3C6E9E85-61C0-4583-8E3E-BAB3503B4534}" type="presOf" srcId="{C21F1B6D-95D1-4776-8046-B3AE6ED800B8}" destId="{4E3231E5-A437-4D94-B13E-C7E8E89AC500}" srcOrd="0" destOrd="0" presId="urn:microsoft.com/office/officeart/2005/8/layout/gear1"/>
    <dgm:cxn modelId="{85D6FA8B-2188-4845-B83B-BE602A3A2CC9}" type="presOf" srcId="{64422D04-B548-4350-8B30-EC005BF98F65}" destId="{94007819-E45D-47D9-A863-AF011C90263A}" srcOrd="0" destOrd="0" presId="urn:microsoft.com/office/officeart/2005/8/layout/gear1"/>
    <dgm:cxn modelId="{90B684A5-D025-4FB1-BAD8-978B633D91BA}" srcId="{3C9BE72A-B6B5-4D56-8A38-E8934BE206A1}" destId="{C21F1B6D-95D1-4776-8046-B3AE6ED800B8}" srcOrd="1" destOrd="0" parTransId="{3C5F1234-D4BD-4CAD-ADDE-31D7DEC399F4}" sibTransId="{64422D04-B548-4350-8B30-EC005BF98F65}"/>
    <dgm:cxn modelId="{09F28BCE-B60A-44C4-BC5B-714E6869610C}" type="presOf" srcId="{087636BF-D6FE-42E0-9B74-5093C03ED587}" destId="{9D2AA882-71EF-4343-B5A3-39D99DCA4DBE}" srcOrd="1" destOrd="0" presId="urn:microsoft.com/office/officeart/2005/8/layout/gear1"/>
    <dgm:cxn modelId="{ABAF8EF2-1159-4ECF-A224-818880FFC1A9}" type="presOf" srcId="{C21F1B6D-95D1-4776-8046-B3AE6ED800B8}" destId="{F7203DB6-25B6-49D2-BF7B-6F3D1BB2BF8A}" srcOrd="2" destOrd="0" presId="urn:microsoft.com/office/officeart/2005/8/layout/gear1"/>
    <dgm:cxn modelId="{0DCC20FA-5EBF-470C-84E2-7FD42997677A}" srcId="{3C9BE72A-B6B5-4D56-8A38-E8934BE206A1}" destId="{75DE8C92-F036-44DA-98FC-971B187E301E}" srcOrd="2" destOrd="0" parTransId="{97E1FB13-1B37-4E78-9ACB-182A0CFAA53D}" sibTransId="{9AD831CA-56B5-413F-B50D-5A1432F10080}"/>
    <dgm:cxn modelId="{0FC917F7-2757-473C-892E-7CB4B4755CD5}" type="presParOf" srcId="{50784A4D-2F70-46B5-B1BA-96800BCCD8CE}" destId="{79A1DD6D-0009-40BC-82DD-7958F8C34FAD}" srcOrd="0" destOrd="0" presId="urn:microsoft.com/office/officeart/2005/8/layout/gear1"/>
    <dgm:cxn modelId="{7EC9DE12-35DE-46D3-84FD-D215FAB995DF}" type="presParOf" srcId="{50784A4D-2F70-46B5-B1BA-96800BCCD8CE}" destId="{9D2AA882-71EF-4343-B5A3-39D99DCA4DBE}" srcOrd="1" destOrd="0" presId="urn:microsoft.com/office/officeart/2005/8/layout/gear1"/>
    <dgm:cxn modelId="{F3F76067-3D4C-4A17-8191-8A629873EF2A}" type="presParOf" srcId="{50784A4D-2F70-46B5-B1BA-96800BCCD8CE}" destId="{F3BB3304-192E-4A59-BB8F-69CBE8EA3BAE}" srcOrd="2" destOrd="0" presId="urn:microsoft.com/office/officeart/2005/8/layout/gear1"/>
    <dgm:cxn modelId="{689CB4D2-21C1-4568-9418-D918BD0B86DC}" type="presParOf" srcId="{50784A4D-2F70-46B5-B1BA-96800BCCD8CE}" destId="{4E3231E5-A437-4D94-B13E-C7E8E89AC500}" srcOrd="3" destOrd="0" presId="urn:microsoft.com/office/officeart/2005/8/layout/gear1"/>
    <dgm:cxn modelId="{FA782B21-D391-4F1F-967E-57A7A725C465}" type="presParOf" srcId="{50784A4D-2F70-46B5-B1BA-96800BCCD8CE}" destId="{16A5E1F2-7A5B-4BBF-BB6B-D5946CC7D682}" srcOrd="4" destOrd="0" presId="urn:microsoft.com/office/officeart/2005/8/layout/gear1"/>
    <dgm:cxn modelId="{69566D40-44A0-4B41-8F1F-C71AB892EA54}" type="presParOf" srcId="{50784A4D-2F70-46B5-B1BA-96800BCCD8CE}" destId="{F7203DB6-25B6-49D2-BF7B-6F3D1BB2BF8A}" srcOrd="5" destOrd="0" presId="urn:microsoft.com/office/officeart/2005/8/layout/gear1"/>
    <dgm:cxn modelId="{E49C23F4-120E-40A2-AB05-D15063B17798}" type="presParOf" srcId="{50784A4D-2F70-46B5-B1BA-96800BCCD8CE}" destId="{2C32A44D-B139-4FC7-A750-00AEF8997A42}" srcOrd="6" destOrd="0" presId="urn:microsoft.com/office/officeart/2005/8/layout/gear1"/>
    <dgm:cxn modelId="{40CC7983-0810-46A7-AF0D-30267FAFE73E}" type="presParOf" srcId="{50784A4D-2F70-46B5-B1BA-96800BCCD8CE}" destId="{A8878F1A-DB5E-463B-9522-45DB63792BEE}" srcOrd="7" destOrd="0" presId="urn:microsoft.com/office/officeart/2005/8/layout/gear1"/>
    <dgm:cxn modelId="{6BDC625E-9087-4817-BD43-58A6BC411495}" type="presParOf" srcId="{50784A4D-2F70-46B5-B1BA-96800BCCD8CE}" destId="{3B3C8AAC-8022-4160-8D26-F3303B2DD32A}" srcOrd="8" destOrd="0" presId="urn:microsoft.com/office/officeart/2005/8/layout/gear1"/>
    <dgm:cxn modelId="{4D70F3E9-9B9A-4256-9423-F605AA0990F3}" type="presParOf" srcId="{50784A4D-2F70-46B5-B1BA-96800BCCD8CE}" destId="{7349AE3B-EF59-42EF-A9AA-193C69A38C55}" srcOrd="9" destOrd="0" presId="urn:microsoft.com/office/officeart/2005/8/layout/gear1"/>
    <dgm:cxn modelId="{A8BEB0C3-94AF-4139-B5D2-5F10F787E02C}" type="presParOf" srcId="{50784A4D-2F70-46B5-B1BA-96800BCCD8CE}" destId="{3C12BE0E-2B0C-4CF4-A596-DBF98087E6DC}" srcOrd="10" destOrd="0" presId="urn:microsoft.com/office/officeart/2005/8/layout/gear1"/>
    <dgm:cxn modelId="{A80BF570-11E3-4FB3-A51C-0A7D1AE242A4}" type="presParOf" srcId="{50784A4D-2F70-46B5-B1BA-96800BCCD8CE}" destId="{94007819-E45D-47D9-A863-AF011C90263A}" srcOrd="11" destOrd="0" presId="urn:microsoft.com/office/officeart/2005/8/layout/gear1"/>
    <dgm:cxn modelId="{1D6BD416-28A4-4678-8D56-A7EEB4E250BA}" type="presParOf" srcId="{50784A4D-2F70-46B5-B1BA-96800BCCD8CE}" destId="{A5EAB873-3E1A-4878-A0F5-EAB326EDE759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A1DD6D-0009-40BC-82DD-7958F8C34FAD}">
      <dsp:nvSpPr>
        <dsp:cNvPr id="0" name=""/>
        <dsp:cNvSpPr/>
      </dsp:nvSpPr>
      <dsp:spPr>
        <a:xfrm>
          <a:off x="3019245" y="1934021"/>
          <a:ext cx="2363803" cy="2363803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Arbres de décision</a:t>
          </a:r>
        </a:p>
      </dsp:txBody>
      <dsp:txXfrm>
        <a:off x="3494475" y="2487731"/>
        <a:ext cx="1413343" cy="1215043"/>
      </dsp:txXfrm>
    </dsp:sp>
    <dsp:sp modelId="{4E3231E5-A437-4D94-B13E-C7E8E89AC500}">
      <dsp:nvSpPr>
        <dsp:cNvPr id="0" name=""/>
        <dsp:cNvSpPr/>
      </dsp:nvSpPr>
      <dsp:spPr>
        <a:xfrm>
          <a:off x="1643941" y="1375303"/>
          <a:ext cx="1719130" cy="1719130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Bagging</a:t>
          </a:r>
        </a:p>
      </dsp:txBody>
      <dsp:txXfrm>
        <a:off x="2076737" y="1810715"/>
        <a:ext cx="853538" cy="848306"/>
      </dsp:txXfrm>
    </dsp:sp>
    <dsp:sp modelId="{2C32A44D-B139-4FC7-A750-00AEF8997A42}">
      <dsp:nvSpPr>
        <dsp:cNvPr id="0" name=""/>
        <dsp:cNvSpPr/>
      </dsp:nvSpPr>
      <dsp:spPr>
        <a:xfrm rot="20700000">
          <a:off x="2606829" y="189279"/>
          <a:ext cx="1684396" cy="168439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Prédiction sur le choix majoritaire des arbres</a:t>
          </a:r>
        </a:p>
      </dsp:txBody>
      <dsp:txXfrm rot="-20700000">
        <a:off x="2976267" y="558717"/>
        <a:ext cx="945521" cy="945521"/>
      </dsp:txXfrm>
    </dsp:sp>
    <dsp:sp modelId="{3C12BE0E-2B0C-4CF4-A596-DBF98087E6DC}">
      <dsp:nvSpPr>
        <dsp:cNvPr id="0" name=""/>
        <dsp:cNvSpPr/>
      </dsp:nvSpPr>
      <dsp:spPr>
        <a:xfrm>
          <a:off x="2838620" y="1576681"/>
          <a:ext cx="3025668" cy="3025668"/>
        </a:xfrm>
        <a:prstGeom prst="circularArrow">
          <a:avLst>
            <a:gd name="adj1" fmla="val 4687"/>
            <a:gd name="adj2" fmla="val 299029"/>
            <a:gd name="adj3" fmla="val 2518639"/>
            <a:gd name="adj4" fmla="val 15855960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07819-E45D-47D9-A863-AF011C90263A}">
      <dsp:nvSpPr>
        <dsp:cNvPr id="0" name=""/>
        <dsp:cNvSpPr/>
      </dsp:nvSpPr>
      <dsp:spPr>
        <a:xfrm>
          <a:off x="1339487" y="994481"/>
          <a:ext cx="2198337" cy="219833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EAB873-3E1A-4878-A0F5-EAB326EDE759}">
      <dsp:nvSpPr>
        <dsp:cNvPr id="0" name=""/>
        <dsp:cNvSpPr/>
      </dsp:nvSpPr>
      <dsp:spPr>
        <a:xfrm>
          <a:off x="2217211" y="-180110"/>
          <a:ext cx="2370250" cy="2370250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08T15:23:29.37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22,'489'0,"-456"-1,41-8,-40 4,39-1,-52 6,-4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08T15:23:32.08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1,'267'15,"-79"6,-122-12,-8 0,80 0,-114-9,-4-1</inkml:trace>
</inkml:ink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svg>
</file>

<file path=ppt/media/image105.jpeg>
</file>

<file path=ppt/media/image106.jpeg>
</file>

<file path=ppt/media/image107.jpeg>
</file>

<file path=ppt/media/image108.gif>
</file>

<file path=ppt/media/image109.png>
</file>

<file path=ppt/media/image11.svg>
</file>

<file path=ppt/media/image110.gif>
</file>

<file path=ppt/media/image111.gif>
</file>

<file path=ppt/media/image112.png>
</file>

<file path=ppt/media/image113.png>
</file>

<file path=ppt/media/image114.png>
</file>

<file path=ppt/media/image115.png>
</file>

<file path=ppt/media/image116.png>
</file>

<file path=ppt/media/image12.png>
</file>

<file path=ppt/media/image13.svg>
</file>

<file path=ppt/media/image14.gif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gif>
</file>

<file path=ppt/media/image28.png>
</file>

<file path=ppt/media/image29.png>
</file>

<file path=ppt/media/image3.svg>
</file>

<file path=ppt/media/image30.png>
</file>

<file path=ppt/media/image300.png>
</file>

<file path=ppt/media/image31.png>
</file>

<file path=ppt/media/image310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sv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gif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svg>
</file>

<file path=ppt/media/image87.svg>
</file>

<file path=ppt/media/image88.svg>
</file>

<file path=ppt/media/image89.png>
</file>

<file path=ppt/media/image9.sv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36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56679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28407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4148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070730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9502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1685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2530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563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0681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3018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7681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913f0108f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913f0108f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6677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4144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7" r:id="rId28"/>
    <p:sldLayoutId id="2147483678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10" Type="http://schemas.openxmlformats.org/officeDocument/2006/relationships/image" Target="../media/image47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10" Type="http://schemas.openxmlformats.org/officeDocument/2006/relationships/image" Target="../media/image47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13" Type="http://schemas.openxmlformats.org/officeDocument/2006/relationships/image" Target="../media/image59.svg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12" Type="http://schemas.openxmlformats.org/officeDocument/2006/relationships/image" Target="../media/image58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2.png"/><Relationship Id="rId11" Type="http://schemas.openxmlformats.org/officeDocument/2006/relationships/image" Target="../media/image57.png"/><Relationship Id="rId5" Type="http://schemas.openxmlformats.org/officeDocument/2006/relationships/image" Target="../media/image51.svg"/><Relationship Id="rId10" Type="http://schemas.openxmlformats.org/officeDocument/2006/relationships/image" Target="../media/image56.png"/><Relationship Id="rId4" Type="http://schemas.openxmlformats.org/officeDocument/2006/relationships/image" Target="../media/image50.png"/><Relationship Id="rId9" Type="http://schemas.openxmlformats.org/officeDocument/2006/relationships/image" Target="../media/image5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40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7.png"/><Relationship Id="rId5" Type="http://schemas.openxmlformats.org/officeDocument/2006/relationships/image" Target="../media/image42.png"/><Relationship Id="rId10" Type="http://schemas.openxmlformats.org/officeDocument/2006/relationships/image" Target="../media/image46.png"/><Relationship Id="rId4" Type="http://schemas.openxmlformats.org/officeDocument/2006/relationships/image" Target="../media/image41.png"/><Relationship Id="rId9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40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7.png"/><Relationship Id="rId5" Type="http://schemas.openxmlformats.org/officeDocument/2006/relationships/image" Target="../media/image42.png"/><Relationship Id="rId10" Type="http://schemas.openxmlformats.org/officeDocument/2006/relationships/image" Target="../media/image46.png"/><Relationship Id="rId4" Type="http://schemas.openxmlformats.org/officeDocument/2006/relationships/image" Target="../media/image41.png"/><Relationship Id="rId9" Type="http://schemas.openxmlformats.org/officeDocument/2006/relationships/image" Target="../media/image4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1.svg"/><Relationship Id="rId4" Type="http://schemas.openxmlformats.org/officeDocument/2006/relationships/image" Target="../media/image7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40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7.png"/><Relationship Id="rId5" Type="http://schemas.openxmlformats.org/officeDocument/2006/relationships/image" Target="../media/image42.png"/><Relationship Id="rId10" Type="http://schemas.openxmlformats.org/officeDocument/2006/relationships/image" Target="../media/image46.png"/><Relationship Id="rId4" Type="http://schemas.openxmlformats.org/officeDocument/2006/relationships/image" Target="../media/image41.png"/><Relationship Id="rId9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40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7.png"/><Relationship Id="rId5" Type="http://schemas.openxmlformats.org/officeDocument/2006/relationships/image" Target="../media/image42.png"/><Relationship Id="rId10" Type="http://schemas.openxmlformats.org/officeDocument/2006/relationships/image" Target="../media/image46.png"/><Relationship Id="rId4" Type="http://schemas.openxmlformats.org/officeDocument/2006/relationships/image" Target="../media/image41.png"/><Relationship Id="rId9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gif"/><Relationship Id="rId3" Type="http://schemas.openxmlformats.org/officeDocument/2006/relationships/image" Target="../media/image73.svg"/><Relationship Id="rId7" Type="http://schemas.openxmlformats.org/officeDocument/2006/relationships/image" Target="../media/image77.svg"/><Relationship Id="rId12" Type="http://schemas.openxmlformats.org/officeDocument/2006/relationships/image" Target="../media/image310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6.png"/><Relationship Id="rId11" Type="http://schemas.openxmlformats.org/officeDocument/2006/relationships/customXml" Target="../ink/ink2.xml"/><Relationship Id="rId5" Type="http://schemas.openxmlformats.org/officeDocument/2006/relationships/image" Target="../media/image75.svg"/><Relationship Id="rId10" Type="http://schemas.openxmlformats.org/officeDocument/2006/relationships/image" Target="../media/image300.png"/><Relationship Id="rId4" Type="http://schemas.openxmlformats.org/officeDocument/2006/relationships/image" Target="../media/image74.png"/><Relationship Id="rId9" Type="http://schemas.openxmlformats.org/officeDocument/2006/relationships/customXml" Target="../ink/ink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7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13" Type="http://schemas.openxmlformats.org/officeDocument/2006/relationships/image" Target="../media/image94.png"/><Relationship Id="rId18" Type="http://schemas.openxmlformats.org/officeDocument/2006/relationships/image" Target="../media/image99.png"/><Relationship Id="rId3" Type="http://schemas.openxmlformats.org/officeDocument/2006/relationships/image" Target="../media/image86.svg"/><Relationship Id="rId7" Type="http://schemas.openxmlformats.org/officeDocument/2006/relationships/image" Target="../media/image88.svg"/><Relationship Id="rId12" Type="http://schemas.openxmlformats.org/officeDocument/2006/relationships/image" Target="../media/image93.png"/><Relationship Id="rId17" Type="http://schemas.openxmlformats.org/officeDocument/2006/relationships/image" Target="../media/image98.png"/><Relationship Id="rId2" Type="http://schemas.openxmlformats.org/officeDocument/2006/relationships/image" Target="../media/image72.png"/><Relationship Id="rId16" Type="http://schemas.openxmlformats.org/officeDocument/2006/relationships/image" Target="../media/image97.png"/><Relationship Id="rId20" Type="http://schemas.openxmlformats.org/officeDocument/2006/relationships/image" Target="../media/image101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6.png"/><Relationship Id="rId11" Type="http://schemas.openxmlformats.org/officeDocument/2006/relationships/image" Target="../media/image92.png"/><Relationship Id="rId5" Type="http://schemas.openxmlformats.org/officeDocument/2006/relationships/image" Target="../media/image87.svg"/><Relationship Id="rId15" Type="http://schemas.openxmlformats.org/officeDocument/2006/relationships/image" Target="../media/image96.png"/><Relationship Id="rId10" Type="http://schemas.openxmlformats.org/officeDocument/2006/relationships/image" Target="../media/image91.png"/><Relationship Id="rId19" Type="http://schemas.openxmlformats.org/officeDocument/2006/relationships/image" Target="../media/image100.png"/><Relationship Id="rId4" Type="http://schemas.openxmlformats.org/officeDocument/2006/relationships/image" Target="../media/image74.png"/><Relationship Id="rId9" Type="http://schemas.openxmlformats.org/officeDocument/2006/relationships/image" Target="../media/image90.png"/><Relationship Id="rId14" Type="http://schemas.openxmlformats.org/officeDocument/2006/relationships/image" Target="../media/image9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3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10" Type="http://schemas.openxmlformats.org/officeDocument/2006/relationships/image" Target="../media/image46.png"/><Relationship Id="rId4" Type="http://schemas.openxmlformats.org/officeDocument/2006/relationships/image" Target="../media/image44.svg"/><Relationship Id="rId9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40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7.png"/><Relationship Id="rId5" Type="http://schemas.openxmlformats.org/officeDocument/2006/relationships/image" Target="../media/image42.png"/><Relationship Id="rId10" Type="http://schemas.openxmlformats.org/officeDocument/2006/relationships/image" Target="../media/image46.png"/><Relationship Id="rId4" Type="http://schemas.openxmlformats.org/officeDocument/2006/relationships/image" Target="../media/image41.png"/><Relationship Id="rId9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0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0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jpeg"/><Relationship Id="rId7" Type="http://schemas.openxmlformats.org/officeDocument/2006/relationships/image" Target="../media/image10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8.gif"/><Relationship Id="rId5" Type="http://schemas.openxmlformats.org/officeDocument/2006/relationships/image" Target="../media/image107.jpeg"/><Relationship Id="rId4" Type="http://schemas.openxmlformats.org/officeDocument/2006/relationships/image" Target="../media/image106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gif"/><Relationship Id="rId2" Type="http://schemas.openxmlformats.org/officeDocument/2006/relationships/image" Target="../media/image110.gi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6.png"/><Relationship Id="rId4" Type="http://schemas.openxmlformats.org/officeDocument/2006/relationships/notesSlide" Target="../notesSlides/notesSlide1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fex-1/Projet_digital" TargetMode="External"/><Relationship Id="rId2" Type="http://schemas.openxmlformats.org/officeDocument/2006/relationships/hyperlink" Target="https://fr.openfoodfacts.org/data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4.png"/><Relationship Id="rId11" Type="http://schemas.openxmlformats.org/officeDocument/2006/relationships/image" Target="../media/image39.svg"/><Relationship Id="rId5" Type="http://schemas.openxmlformats.org/officeDocument/2006/relationships/image" Target="../media/image33.sv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5922050" y="8008"/>
            <a:ext cx="160817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8" name="Image 7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DDE2674B-801C-D82E-1166-88B06BC00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536860">
            <a:off x="1620195" y="559986"/>
            <a:ext cx="1691797" cy="1310986"/>
          </a:xfrm>
          <a:prstGeom prst="rect">
            <a:avLst/>
          </a:prstGeom>
        </p:spPr>
      </p:pic>
      <p:pic>
        <p:nvPicPr>
          <p:cNvPr id="13" name="Image 12" descr="Une image contenant cylindre&#10;&#10;Description générée automatiquement">
            <a:extLst>
              <a:ext uri="{FF2B5EF4-FFF2-40B4-BE49-F238E27FC236}">
                <a16:creationId xmlns:a16="http://schemas.microsoft.com/office/drawing/2014/main" id="{DA50FCA9-A453-FEF4-368B-EF25DBEBA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823" y="111068"/>
            <a:ext cx="1078310" cy="1078310"/>
          </a:xfrm>
          <a:prstGeom prst="rect">
            <a:avLst/>
          </a:prstGeom>
        </p:spPr>
      </p:pic>
      <p:pic>
        <p:nvPicPr>
          <p:cNvPr id="16" name="Image 15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511D33DC-517B-50F8-F9DF-50F72EEDE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435" y="8008"/>
            <a:ext cx="1864263" cy="1310986"/>
          </a:xfrm>
          <a:prstGeom prst="rect">
            <a:avLst/>
          </a:prstGeom>
        </p:spPr>
      </p:pic>
      <p:pic>
        <p:nvPicPr>
          <p:cNvPr id="18" name="Image 17" descr="Une image contenant symbole, Graphique, clipart, graphisme&#10;&#10;Description générée automatiquement">
            <a:extLst>
              <a:ext uri="{FF2B5EF4-FFF2-40B4-BE49-F238E27FC236}">
                <a16:creationId xmlns:a16="http://schemas.microsoft.com/office/drawing/2014/main" id="{4CCB1D3C-6343-E2E5-6557-EED28C57AF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117" y="260734"/>
            <a:ext cx="928644" cy="928644"/>
          </a:xfrm>
          <a:prstGeom prst="rect">
            <a:avLst/>
          </a:prstGeom>
        </p:spPr>
      </p:pic>
      <p:pic>
        <p:nvPicPr>
          <p:cNvPr id="19" name="Image 18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4A9AB67C-78E2-9BAD-700E-F64C7F2D2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69556" y="1083469"/>
            <a:ext cx="1451678" cy="1310986"/>
          </a:xfrm>
          <a:prstGeom prst="rect">
            <a:avLst/>
          </a:prstGeom>
        </p:spPr>
      </p:pic>
      <p:sp>
        <p:nvSpPr>
          <p:cNvPr id="20" name="TextBox 2">
            <a:extLst>
              <a:ext uri="{FF2B5EF4-FFF2-40B4-BE49-F238E27FC236}">
                <a16:creationId xmlns:a16="http://schemas.microsoft.com/office/drawing/2014/main" id="{CAACA4FA-4169-2D53-32E2-56557ADE920D}"/>
              </a:ext>
            </a:extLst>
          </p:cNvPr>
          <p:cNvSpPr txBox="1"/>
          <p:nvPr/>
        </p:nvSpPr>
        <p:spPr>
          <a:xfrm>
            <a:off x="2023012" y="-27432"/>
            <a:ext cx="325334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</a:t>
            </a:r>
            <a:r>
              <a:rPr lang="en-US" sz="1200" dirty="0" err="1">
                <a:solidFill>
                  <a:schemeClr val="tx1"/>
                </a:solidFill>
              </a:rPr>
              <a:t>réponses</a:t>
            </a:r>
            <a:r>
              <a:rPr lang="en-US" sz="1200" dirty="0">
                <a:solidFill>
                  <a:schemeClr val="tx1"/>
                </a:solidFill>
              </a:rPr>
              <a:t> et </a:t>
            </a:r>
            <a:r>
              <a:rPr lang="en-US" sz="1200" dirty="0" err="1">
                <a:solidFill>
                  <a:schemeClr val="tx1"/>
                </a:solidFill>
              </a:rPr>
              <a:t>envoie</a:t>
            </a:r>
            <a:r>
              <a:rPr lang="en-US" sz="1200" dirty="0">
                <a:solidFill>
                  <a:schemeClr val="tx1"/>
                </a:solidFill>
              </a:rPr>
              <a:t> sur Python</a:t>
            </a:r>
          </a:p>
        </p:txBody>
      </p:sp>
      <p:pic>
        <p:nvPicPr>
          <p:cNvPr id="2" name="Graphique 1">
            <a:extLst>
              <a:ext uri="{FF2B5EF4-FFF2-40B4-BE49-F238E27FC236}">
                <a16:creationId xmlns:a16="http://schemas.microsoft.com/office/drawing/2014/main" id="{94025D49-4105-6E4D-C350-AD3FEA1F6D23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32790" y="2067228"/>
            <a:ext cx="3940201" cy="3254684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B3E7EB60-5501-C855-A46F-2EB93BD3D6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16089" y="2449453"/>
            <a:ext cx="3787576" cy="2005842"/>
          </a:xfrm>
          <a:prstGeom prst="rect">
            <a:avLst/>
          </a:prstGeom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8F14E2BD-08A8-7AEF-11E7-250524DC0D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387" y="1268238"/>
            <a:ext cx="4380940" cy="405367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45E4279-E858-3C15-F2F8-76F793124D3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430" y="1703515"/>
            <a:ext cx="4094854" cy="2532405"/>
          </a:xfrm>
          <a:prstGeom prst="rect">
            <a:avLst/>
          </a:prstGeom>
        </p:spPr>
      </p:pic>
      <p:pic>
        <p:nvPicPr>
          <p:cNvPr id="22" name="Image 2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A73E8017-AEE1-C57E-75EE-C7296B3780E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1226690" y="1842579"/>
            <a:ext cx="1458342" cy="1458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046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5922050" y="8008"/>
            <a:ext cx="160817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8" name="Image 7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DDE2674B-801C-D82E-1166-88B06BC00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536860">
            <a:off x="1620195" y="559986"/>
            <a:ext cx="1691797" cy="1310986"/>
          </a:xfrm>
          <a:prstGeom prst="rect">
            <a:avLst/>
          </a:prstGeom>
        </p:spPr>
      </p:pic>
      <p:pic>
        <p:nvPicPr>
          <p:cNvPr id="13" name="Image 12" descr="Une image contenant cylindre&#10;&#10;Description générée automatiquement">
            <a:extLst>
              <a:ext uri="{FF2B5EF4-FFF2-40B4-BE49-F238E27FC236}">
                <a16:creationId xmlns:a16="http://schemas.microsoft.com/office/drawing/2014/main" id="{DA50FCA9-A453-FEF4-368B-EF25DBEBA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823" y="111068"/>
            <a:ext cx="1078310" cy="1078310"/>
          </a:xfrm>
          <a:prstGeom prst="rect">
            <a:avLst/>
          </a:prstGeom>
        </p:spPr>
      </p:pic>
      <p:pic>
        <p:nvPicPr>
          <p:cNvPr id="16" name="Image 15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511D33DC-517B-50F8-F9DF-50F72EEDE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435" y="8008"/>
            <a:ext cx="1864263" cy="1310986"/>
          </a:xfrm>
          <a:prstGeom prst="rect">
            <a:avLst/>
          </a:prstGeom>
        </p:spPr>
      </p:pic>
      <p:pic>
        <p:nvPicPr>
          <p:cNvPr id="18" name="Image 17" descr="Une image contenant symbole, Graphique, clipart, graphisme&#10;&#10;Description générée automatiquement">
            <a:extLst>
              <a:ext uri="{FF2B5EF4-FFF2-40B4-BE49-F238E27FC236}">
                <a16:creationId xmlns:a16="http://schemas.microsoft.com/office/drawing/2014/main" id="{4CCB1D3C-6343-E2E5-6557-EED28C57AF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117" y="260734"/>
            <a:ext cx="928644" cy="928644"/>
          </a:xfrm>
          <a:prstGeom prst="rect">
            <a:avLst/>
          </a:prstGeom>
        </p:spPr>
      </p:pic>
      <p:pic>
        <p:nvPicPr>
          <p:cNvPr id="19" name="Image 18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4A9AB67C-78E2-9BAD-700E-F64C7F2D2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69556" y="1083469"/>
            <a:ext cx="1451678" cy="1310986"/>
          </a:xfrm>
          <a:prstGeom prst="rect">
            <a:avLst/>
          </a:prstGeom>
        </p:spPr>
      </p:pic>
      <p:sp>
        <p:nvSpPr>
          <p:cNvPr id="20" name="TextBox 2">
            <a:extLst>
              <a:ext uri="{FF2B5EF4-FFF2-40B4-BE49-F238E27FC236}">
                <a16:creationId xmlns:a16="http://schemas.microsoft.com/office/drawing/2014/main" id="{CAACA4FA-4169-2D53-32E2-56557ADE920D}"/>
              </a:ext>
            </a:extLst>
          </p:cNvPr>
          <p:cNvSpPr txBox="1"/>
          <p:nvPr/>
        </p:nvSpPr>
        <p:spPr>
          <a:xfrm>
            <a:off x="2023012" y="-27432"/>
            <a:ext cx="325334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</a:t>
            </a:r>
            <a:r>
              <a:rPr lang="en-US" sz="1200" dirty="0" err="1">
                <a:solidFill>
                  <a:schemeClr val="tx1"/>
                </a:solidFill>
              </a:rPr>
              <a:t>réponses</a:t>
            </a:r>
            <a:r>
              <a:rPr lang="en-US" sz="1200" dirty="0">
                <a:solidFill>
                  <a:schemeClr val="tx1"/>
                </a:solidFill>
              </a:rPr>
              <a:t> et </a:t>
            </a:r>
            <a:r>
              <a:rPr lang="en-US" sz="1200" dirty="0" err="1">
                <a:solidFill>
                  <a:schemeClr val="tx1"/>
                </a:solidFill>
              </a:rPr>
              <a:t>envoie</a:t>
            </a:r>
            <a:r>
              <a:rPr lang="en-US" sz="1200" dirty="0">
                <a:solidFill>
                  <a:schemeClr val="tx1"/>
                </a:solidFill>
              </a:rPr>
              <a:t> sur Python</a:t>
            </a:r>
          </a:p>
        </p:txBody>
      </p:sp>
      <p:pic>
        <p:nvPicPr>
          <p:cNvPr id="2" name="Graphique 1">
            <a:extLst>
              <a:ext uri="{FF2B5EF4-FFF2-40B4-BE49-F238E27FC236}">
                <a16:creationId xmlns:a16="http://schemas.microsoft.com/office/drawing/2014/main" id="{CF6F78FE-B332-0B85-795A-8F7C7D8FFC0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08594" y="2075351"/>
            <a:ext cx="3940201" cy="3254684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EA3B35E-8878-22DB-3930-8C932A4968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91893" y="2457576"/>
            <a:ext cx="3787576" cy="2005842"/>
          </a:xfrm>
          <a:prstGeom prst="rect">
            <a:avLst/>
          </a:prstGeom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F6BAF916-3449-5869-6DA7-4CA74D3B61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0191" y="1276361"/>
            <a:ext cx="4380940" cy="405367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9B68FDA-C7CA-271F-BE64-FA23687E9B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3234" y="1711638"/>
            <a:ext cx="4094854" cy="2532405"/>
          </a:xfrm>
          <a:prstGeom prst="rect">
            <a:avLst/>
          </a:prstGeom>
        </p:spPr>
      </p:pic>
      <p:pic>
        <p:nvPicPr>
          <p:cNvPr id="22" name="Image 2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A73E8017-AEE1-C57E-75EE-C7296B3780E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93263" y="1935948"/>
            <a:ext cx="2016417" cy="2016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899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F8981325-A94B-9F32-ED58-00953E4CD031}"/>
              </a:ext>
            </a:extLst>
          </p:cNvPr>
          <p:cNvSpPr txBox="1"/>
          <p:nvPr/>
        </p:nvSpPr>
        <p:spPr>
          <a:xfrm>
            <a:off x="2787086" y="0"/>
            <a:ext cx="45862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Sécurité du formulaire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8E293D8-FF43-BBCD-2484-BC644D723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80" y="573310"/>
            <a:ext cx="3581301" cy="1051652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AF20494-5936-968C-235C-C212E89E7762}"/>
              </a:ext>
            </a:extLst>
          </p:cNvPr>
          <p:cNvSpPr txBox="1"/>
          <p:nvPr/>
        </p:nvSpPr>
        <p:spPr>
          <a:xfrm>
            <a:off x="4822030" y="707231"/>
            <a:ext cx="3764757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00" dirty="0"/>
              <a:t>Empêche l’utilisateur d’entrer des valeurs sans avoir coché la case consommateur ou producteur </a:t>
            </a:r>
          </a:p>
        </p:txBody>
      </p:sp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9EBF02E1-EA46-8D20-5743-E4F696C42555}"/>
              </a:ext>
            </a:extLst>
          </p:cNvPr>
          <p:cNvSpPr/>
          <p:nvPr/>
        </p:nvSpPr>
        <p:spPr>
          <a:xfrm>
            <a:off x="4007644" y="907256"/>
            <a:ext cx="636243" cy="307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9736C3B3-037C-131B-DC8D-4CCC7344E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55" y="2018510"/>
            <a:ext cx="2796782" cy="464860"/>
          </a:xfrm>
          <a:prstGeom prst="rect">
            <a:avLst/>
          </a:prstGeom>
        </p:spPr>
      </p:pic>
      <p:pic>
        <p:nvPicPr>
          <p:cNvPr id="19" name="Graphique 18" descr="Coche">
            <a:extLst>
              <a:ext uri="{FF2B5EF4-FFF2-40B4-BE49-F238E27FC236}">
                <a16:creationId xmlns:a16="http://schemas.microsoft.com/office/drawing/2014/main" id="{97760D47-6CBB-F817-926E-D93BDEDEA0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57067" y="1884293"/>
            <a:ext cx="685800" cy="68580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88394785-479F-877A-5BDE-16E2253671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3351" y="2686562"/>
            <a:ext cx="3033023" cy="502964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A19A35D6-8F9C-A486-CD93-FCA52DFB50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1755" y="2865572"/>
            <a:ext cx="2629128" cy="533446"/>
          </a:xfrm>
          <a:prstGeom prst="rect">
            <a:avLst/>
          </a:prstGeom>
        </p:spPr>
      </p:pic>
      <p:pic>
        <p:nvPicPr>
          <p:cNvPr id="26" name="Graphique 25" descr="Coche">
            <a:extLst>
              <a:ext uri="{FF2B5EF4-FFF2-40B4-BE49-F238E27FC236}">
                <a16:creationId xmlns:a16="http://schemas.microsoft.com/office/drawing/2014/main" id="{955B3D65-331B-8372-A76F-463ABC51DD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34523" y="2700893"/>
            <a:ext cx="685800" cy="685800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4A6D0DFE-ED94-BAD3-5A38-26ED35C551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36709" y="4340044"/>
            <a:ext cx="2583404" cy="510584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E24C6254-6C64-09C4-98FB-CDB294342D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62166" y="4140128"/>
            <a:ext cx="2530059" cy="449619"/>
          </a:xfrm>
          <a:prstGeom prst="rect">
            <a:avLst/>
          </a:prstGeom>
        </p:spPr>
      </p:pic>
      <p:sp>
        <p:nvSpPr>
          <p:cNvPr id="38" name="Flèche : angle droit 37">
            <a:extLst>
              <a:ext uri="{FF2B5EF4-FFF2-40B4-BE49-F238E27FC236}">
                <a16:creationId xmlns:a16="http://schemas.microsoft.com/office/drawing/2014/main" id="{E6E3A9BF-AD45-A158-4863-050344B3D8AF}"/>
              </a:ext>
            </a:extLst>
          </p:cNvPr>
          <p:cNvSpPr/>
          <p:nvPr/>
        </p:nvSpPr>
        <p:spPr>
          <a:xfrm rot="5400000">
            <a:off x="1553677" y="3694919"/>
            <a:ext cx="983074" cy="628222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Cadre 39">
            <a:extLst>
              <a:ext uri="{FF2B5EF4-FFF2-40B4-BE49-F238E27FC236}">
                <a16:creationId xmlns:a16="http://schemas.microsoft.com/office/drawing/2014/main" id="{B96C841E-2AAB-3A1F-ED89-780F85C024D1}"/>
              </a:ext>
            </a:extLst>
          </p:cNvPr>
          <p:cNvSpPr/>
          <p:nvPr/>
        </p:nvSpPr>
        <p:spPr>
          <a:xfrm>
            <a:off x="1975664" y="3517494"/>
            <a:ext cx="3086100" cy="515944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7D31C914-89C2-FAFF-B188-64D3785DB751}"/>
              </a:ext>
            </a:extLst>
          </p:cNvPr>
          <p:cNvSpPr txBox="1"/>
          <p:nvPr/>
        </p:nvSpPr>
        <p:spPr>
          <a:xfrm>
            <a:off x="1906125" y="3620945"/>
            <a:ext cx="3086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/>
              <a:t>Change automatiquement le format </a:t>
            </a:r>
          </a:p>
        </p:txBody>
      </p:sp>
      <p:pic>
        <p:nvPicPr>
          <p:cNvPr id="43" name="Image 42">
            <a:extLst>
              <a:ext uri="{FF2B5EF4-FFF2-40B4-BE49-F238E27FC236}">
                <a16:creationId xmlns:a16="http://schemas.microsoft.com/office/drawing/2014/main" id="{7FA7779D-6006-1F09-F7C5-A236672B06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09487" y="1758800"/>
            <a:ext cx="2370025" cy="403895"/>
          </a:xfrm>
          <a:prstGeom prst="rect">
            <a:avLst/>
          </a:prstGeom>
        </p:spPr>
      </p:pic>
      <p:pic>
        <p:nvPicPr>
          <p:cNvPr id="45" name="Image 44">
            <a:extLst>
              <a:ext uri="{FF2B5EF4-FFF2-40B4-BE49-F238E27FC236}">
                <a16:creationId xmlns:a16="http://schemas.microsoft.com/office/drawing/2014/main" id="{83169493-5B6E-658F-74AF-BEEBFD7BF70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18971" y="3559474"/>
            <a:ext cx="2751058" cy="457240"/>
          </a:xfrm>
          <a:prstGeom prst="rect">
            <a:avLst/>
          </a:prstGeom>
        </p:spPr>
      </p:pic>
      <p:pic>
        <p:nvPicPr>
          <p:cNvPr id="35" name="Graphique 34" descr="Fermer">
            <a:extLst>
              <a:ext uri="{FF2B5EF4-FFF2-40B4-BE49-F238E27FC236}">
                <a16:creationId xmlns:a16="http://schemas.microsoft.com/office/drawing/2014/main" id="{C46E9C10-DAEB-FC3B-C875-E4A655F8EA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615337" y="1366224"/>
            <a:ext cx="1132176" cy="1132176"/>
          </a:xfrm>
          <a:prstGeom prst="rect">
            <a:avLst/>
          </a:prstGeom>
        </p:spPr>
      </p:pic>
      <p:pic>
        <p:nvPicPr>
          <p:cNvPr id="48" name="Graphique 47" descr="Fermer">
            <a:extLst>
              <a:ext uri="{FF2B5EF4-FFF2-40B4-BE49-F238E27FC236}">
                <a16:creationId xmlns:a16="http://schemas.microsoft.com/office/drawing/2014/main" id="{1F8E4A46-A72E-D3B4-8101-02E725E9909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63774" y="2343662"/>
            <a:ext cx="1132176" cy="1132176"/>
          </a:xfrm>
          <a:prstGeom prst="rect">
            <a:avLst/>
          </a:prstGeom>
        </p:spPr>
      </p:pic>
      <p:pic>
        <p:nvPicPr>
          <p:cNvPr id="49" name="Graphique 48" descr="Fermer">
            <a:extLst>
              <a:ext uri="{FF2B5EF4-FFF2-40B4-BE49-F238E27FC236}">
                <a16:creationId xmlns:a16="http://schemas.microsoft.com/office/drawing/2014/main" id="{0BA8D373-36D1-E188-62BB-8C14CA5A110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828411" y="3202282"/>
            <a:ext cx="1132176" cy="1132176"/>
          </a:xfrm>
          <a:prstGeom prst="rect">
            <a:avLst/>
          </a:prstGeom>
        </p:spPr>
      </p:pic>
      <p:pic>
        <p:nvPicPr>
          <p:cNvPr id="50" name="Graphique 49" descr="Fermer">
            <a:extLst>
              <a:ext uri="{FF2B5EF4-FFF2-40B4-BE49-F238E27FC236}">
                <a16:creationId xmlns:a16="http://schemas.microsoft.com/office/drawing/2014/main" id="{3D663E8C-CCD3-BC50-5D06-0B40D0CACFD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63774" y="4054460"/>
            <a:ext cx="1132176" cy="1132176"/>
          </a:xfrm>
          <a:prstGeom prst="rect">
            <a:avLst/>
          </a:prstGeom>
        </p:spPr>
      </p:pic>
      <p:sp>
        <p:nvSpPr>
          <p:cNvPr id="3" name="Cadre 2">
            <a:extLst>
              <a:ext uri="{FF2B5EF4-FFF2-40B4-BE49-F238E27FC236}">
                <a16:creationId xmlns:a16="http://schemas.microsoft.com/office/drawing/2014/main" id="{31D4CCAE-0294-20A8-046A-3DE16E2DEDA7}"/>
              </a:ext>
            </a:extLst>
          </p:cNvPr>
          <p:cNvSpPr/>
          <p:nvPr/>
        </p:nvSpPr>
        <p:spPr>
          <a:xfrm>
            <a:off x="4732958" y="630679"/>
            <a:ext cx="3764757" cy="835601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62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F8981325-A94B-9F32-ED58-00953E4CD031}"/>
              </a:ext>
            </a:extLst>
          </p:cNvPr>
          <p:cNvSpPr txBox="1"/>
          <p:nvPr/>
        </p:nvSpPr>
        <p:spPr>
          <a:xfrm>
            <a:off x="1671638" y="0"/>
            <a:ext cx="570173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Fonctionnement historique formulaire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7673D17-4D6B-FB61-F6AE-404C129297DC}"/>
              </a:ext>
            </a:extLst>
          </p:cNvPr>
          <p:cNvSpPr txBox="1"/>
          <p:nvPr/>
        </p:nvSpPr>
        <p:spPr>
          <a:xfrm>
            <a:off x="4496085" y="903218"/>
            <a:ext cx="37647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Onglet historique vide au lancement du formulaire </a:t>
            </a:r>
          </a:p>
        </p:txBody>
      </p:sp>
      <p:sp>
        <p:nvSpPr>
          <p:cNvPr id="6" name="Flèche : droite 5">
            <a:extLst>
              <a:ext uri="{FF2B5EF4-FFF2-40B4-BE49-F238E27FC236}">
                <a16:creationId xmlns:a16="http://schemas.microsoft.com/office/drawing/2014/main" id="{F146A5C3-13A2-99CF-4055-2C608210B74C}"/>
              </a:ext>
            </a:extLst>
          </p:cNvPr>
          <p:cNvSpPr/>
          <p:nvPr/>
        </p:nvSpPr>
        <p:spPr>
          <a:xfrm>
            <a:off x="3624548" y="1010940"/>
            <a:ext cx="691420" cy="307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8ED221B-960C-2AC6-3792-6F0D406CB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217" y="3570384"/>
            <a:ext cx="4069433" cy="81541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230D693-1171-114D-0119-415E4360E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079" y="2009612"/>
            <a:ext cx="4046571" cy="861135"/>
          </a:xfrm>
          <a:prstGeom prst="rect">
            <a:avLst/>
          </a:prstGeom>
        </p:spPr>
      </p:pic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FFEC9764-E192-57DA-C6AB-67F472A8C358}"/>
              </a:ext>
            </a:extLst>
          </p:cNvPr>
          <p:cNvSpPr/>
          <p:nvPr/>
        </p:nvSpPr>
        <p:spPr>
          <a:xfrm>
            <a:off x="5296697" y="2286290"/>
            <a:ext cx="814386" cy="307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85B3DF7E-49B7-BB85-C737-6D4CB63134B0}"/>
              </a:ext>
            </a:extLst>
          </p:cNvPr>
          <p:cNvSpPr/>
          <p:nvPr/>
        </p:nvSpPr>
        <p:spPr>
          <a:xfrm>
            <a:off x="5296697" y="3824200"/>
            <a:ext cx="814386" cy="307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CE74E7CA-B3FA-E4DA-74A1-9B8FF773E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351" y="1916664"/>
            <a:ext cx="1903214" cy="987579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7F555182-6465-D8CB-E33C-61165F59A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4351" y="3348140"/>
            <a:ext cx="1717025" cy="1259895"/>
          </a:xfrm>
          <a:prstGeom prst="rect">
            <a:avLst/>
          </a:prstGeom>
        </p:spPr>
      </p:pic>
      <p:sp>
        <p:nvSpPr>
          <p:cNvPr id="27" name="Cadre 26">
            <a:extLst>
              <a:ext uri="{FF2B5EF4-FFF2-40B4-BE49-F238E27FC236}">
                <a16:creationId xmlns:a16="http://schemas.microsoft.com/office/drawing/2014/main" id="{344E422D-BFD7-1067-A052-F3BA6F622C69}"/>
              </a:ext>
            </a:extLst>
          </p:cNvPr>
          <p:cNvSpPr/>
          <p:nvPr/>
        </p:nvSpPr>
        <p:spPr>
          <a:xfrm>
            <a:off x="4382809" y="731244"/>
            <a:ext cx="3450552" cy="835601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pic>
        <p:nvPicPr>
          <p:cNvPr id="30" name="Image 29">
            <a:extLst>
              <a:ext uri="{FF2B5EF4-FFF2-40B4-BE49-F238E27FC236}">
                <a16:creationId xmlns:a16="http://schemas.microsoft.com/office/drawing/2014/main" id="{9D2F41E5-A99F-4B5D-2276-9A7BC513AE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7452" y="657511"/>
            <a:ext cx="2293819" cy="98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93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F8981325-A94B-9F32-ED58-00953E4CD031}"/>
              </a:ext>
            </a:extLst>
          </p:cNvPr>
          <p:cNvSpPr txBox="1"/>
          <p:nvPr/>
        </p:nvSpPr>
        <p:spPr>
          <a:xfrm>
            <a:off x="1671638" y="0"/>
            <a:ext cx="570173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Fonctionnement doublon nom produit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7673D17-4D6B-FB61-F6AE-404C129297DC}"/>
              </a:ext>
            </a:extLst>
          </p:cNvPr>
          <p:cNvSpPr txBox="1"/>
          <p:nvPr/>
        </p:nvSpPr>
        <p:spPr>
          <a:xfrm>
            <a:off x="134485" y="822311"/>
            <a:ext cx="2460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On rentre un nom de produit </a:t>
            </a:r>
          </a:p>
        </p:txBody>
      </p:sp>
      <p:sp>
        <p:nvSpPr>
          <p:cNvPr id="6" name="Flèche : droite 5">
            <a:extLst>
              <a:ext uri="{FF2B5EF4-FFF2-40B4-BE49-F238E27FC236}">
                <a16:creationId xmlns:a16="http://schemas.microsoft.com/office/drawing/2014/main" id="{F146A5C3-13A2-99CF-4055-2C608210B74C}"/>
              </a:ext>
            </a:extLst>
          </p:cNvPr>
          <p:cNvSpPr/>
          <p:nvPr/>
        </p:nvSpPr>
        <p:spPr>
          <a:xfrm>
            <a:off x="2811820" y="803020"/>
            <a:ext cx="691420" cy="307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Cadre 26">
            <a:extLst>
              <a:ext uri="{FF2B5EF4-FFF2-40B4-BE49-F238E27FC236}">
                <a16:creationId xmlns:a16="http://schemas.microsoft.com/office/drawing/2014/main" id="{344E422D-BFD7-1067-A052-F3BA6F622C69}"/>
              </a:ext>
            </a:extLst>
          </p:cNvPr>
          <p:cNvSpPr/>
          <p:nvPr/>
        </p:nvSpPr>
        <p:spPr>
          <a:xfrm>
            <a:off x="74549" y="672271"/>
            <a:ext cx="2574252" cy="571687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70A64C17-8037-6AEE-4C24-A6C91C2B5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815" y="1698325"/>
            <a:ext cx="3619814" cy="1638442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9C5F66C7-BCF4-DCAA-4D15-9C3DF870F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259" y="562686"/>
            <a:ext cx="2888230" cy="815411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0AECC723-ED40-EA89-EC58-6A8A8659F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750" y="3854367"/>
            <a:ext cx="3149827" cy="922100"/>
          </a:xfrm>
          <a:prstGeom prst="rect">
            <a:avLst/>
          </a:prstGeom>
        </p:spPr>
      </p:pic>
      <p:sp>
        <p:nvSpPr>
          <p:cNvPr id="29" name="Légende : flèche vers le bas 28">
            <a:extLst>
              <a:ext uri="{FF2B5EF4-FFF2-40B4-BE49-F238E27FC236}">
                <a16:creationId xmlns:a16="http://schemas.microsoft.com/office/drawing/2014/main" id="{CCC34DFA-DA3C-6D1B-7A53-3B36E0A0293B}"/>
              </a:ext>
            </a:extLst>
          </p:cNvPr>
          <p:cNvSpPr/>
          <p:nvPr/>
        </p:nvSpPr>
        <p:spPr>
          <a:xfrm>
            <a:off x="213360" y="2366010"/>
            <a:ext cx="1950720" cy="1488357"/>
          </a:xfrm>
          <a:prstGeom prst="down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On reprend les mêmes valeurs que le produit initial</a:t>
            </a:r>
          </a:p>
        </p:txBody>
      </p:sp>
      <p:sp>
        <p:nvSpPr>
          <p:cNvPr id="33" name="Cadre 32">
            <a:extLst>
              <a:ext uri="{FF2B5EF4-FFF2-40B4-BE49-F238E27FC236}">
                <a16:creationId xmlns:a16="http://schemas.microsoft.com/office/drawing/2014/main" id="{7C2FC562-1775-86DD-A7E6-55F0938FE094}"/>
              </a:ext>
            </a:extLst>
          </p:cNvPr>
          <p:cNvSpPr/>
          <p:nvPr/>
        </p:nvSpPr>
        <p:spPr>
          <a:xfrm>
            <a:off x="4219670" y="2995888"/>
            <a:ext cx="815339" cy="289560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adre 33">
            <a:extLst>
              <a:ext uri="{FF2B5EF4-FFF2-40B4-BE49-F238E27FC236}">
                <a16:creationId xmlns:a16="http://schemas.microsoft.com/office/drawing/2014/main" id="{6CB21626-FE2C-AC52-32F7-E01EE5EE8546}"/>
              </a:ext>
            </a:extLst>
          </p:cNvPr>
          <p:cNvSpPr/>
          <p:nvPr/>
        </p:nvSpPr>
        <p:spPr>
          <a:xfrm>
            <a:off x="5110374" y="2995888"/>
            <a:ext cx="815339" cy="289560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Flèche : droite 34">
            <a:extLst>
              <a:ext uri="{FF2B5EF4-FFF2-40B4-BE49-F238E27FC236}">
                <a16:creationId xmlns:a16="http://schemas.microsoft.com/office/drawing/2014/main" id="{0B061DED-B71E-C2BE-DEA8-65DF7EFBAA50}"/>
              </a:ext>
            </a:extLst>
          </p:cNvPr>
          <p:cNvSpPr/>
          <p:nvPr/>
        </p:nvSpPr>
        <p:spPr>
          <a:xfrm rot="7417651">
            <a:off x="3762615" y="3441679"/>
            <a:ext cx="691420" cy="307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9211DE78-0578-1B27-0E7F-ED755BCE8E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2700" y="3823884"/>
            <a:ext cx="2972058" cy="922100"/>
          </a:xfrm>
          <a:prstGeom prst="rect">
            <a:avLst/>
          </a:prstGeom>
        </p:spPr>
      </p:pic>
      <p:sp>
        <p:nvSpPr>
          <p:cNvPr id="36" name="Flèche : droite 35">
            <a:extLst>
              <a:ext uri="{FF2B5EF4-FFF2-40B4-BE49-F238E27FC236}">
                <a16:creationId xmlns:a16="http://schemas.microsoft.com/office/drawing/2014/main" id="{4E841636-A64A-4D29-1ED4-84B4B66BAAA2}"/>
              </a:ext>
            </a:extLst>
          </p:cNvPr>
          <p:cNvSpPr/>
          <p:nvPr/>
        </p:nvSpPr>
        <p:spPr>
          <a:xfrm rot="3093681">
            <a:off x="5595523" y="3421952"/>
            <a:ext cx="691420" cy="307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Légende : flèche vers le bas 31">
            <a:extLst>
              <a:ext uri="{FF2B5EF4-FFF2-40B4-BE49-F238E27FC236}">
                <a16:creationId xmlns:a16="http://schemas.microsoft.com/office/drawing/2014/main" id="{DD2CC6EE-0655-A844-505B-22F485E96FDE}"/>
              </a:ext>
            </a:extLst>
          </p:cNvPr>
          <p:cNvSpPr/>
          <p:nvPr/>
        </p:nvSpPr>
        <p:spPr>
          <a:xfrm>
            <a:off x="7055440" y="2366010"/>
            <a:ext cx="1950720" cy="1488357"/>
          </a:xfrm>
          <a:prstGeom prst="down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On réinitialise toutes les valeurs du produit initial</a:t>
            </a:r>
          </a:p>
        </p:txBody>
      </p:sp>
      <p:sp>
        <p:nvSpPr>
          <p:cNvPr id="40" name="Bulle narrative : ronde 39">
            <a:extLst>
              <a:ext uri="{FF2B5EF4-FFF2-40B4-BE49-F238E27FC236}">
                <a16:creationId xmlns:a16="http://schemas.microsoft.com/office/drawing/2014/main" id="{11FF708A-4089-CD7A-E4BF-E55E92A1D166}"/>
              </a:ext>
            </a:extLst>
          </p:cNvPr>
          <p:cNvSpPr/>
          <p:nvPr/>
        </p:nvSpPr>
        <p:spPr>
          <a:xfrm>
            <a:off x="6645841" y="415491"/>
            <a:ext cx="2177439" cy="1469387"/>
          </a:xfrm>
          <a:prstGeom prst="wedgeEllipse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Même fonctionnement avec la sélection lors d’un produit par l’historique </a:t>
            </a:r>
          </a:p>
        </p:txBody>
      </p:sp>
      <p:sp>
        <p:nvSpPr>
          <p:cNvPr id="12" name="Flèche : virage 11">
            <a:extLst>
              <a:ext uri="{FF2B5EF4-FFF2-40B4-BE49-F238E27FC236}">
                <a16:creationId xmlns:a16="http://schemas.microsoft.com/office/drawing/2014/main" id="{A714D906-CDDF-CBA3-A12C-C71D101ACCFF}"/>
              </a:ext>
            </a:extLst>
          </p:cNvPr>
          <p:cNvSpPr/>
          <p:nvPr/>
        </p:nvSpPr>
        <p:spPr>
          <a:xfrm rot="10800000">
            <a:off x="5826723" y="1399332"/>
            <a:ext cx="510861" cy="750570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166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5922050" y="8008"/>
            <a:ext cx="160817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8" name="Image 7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DDE2674B-801C-D82E-1166-88B06BC00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536860">
            <a:off x="1620195" y="559986"/>
            <a:ext cx="1691797" cy="1310986"/>
          </a:xfrm>
          <a:prstGeom prst="rect">
            <a:avLst/>
          </a:prstGeom>
        </p:spPr>
      </p:pic>
      <p:pic>
        <p:nvPicPr>
          <p:cNvPr id="13" name="Image 12" descr="Une image contenant cylindre&#10;&#10;Description générée automatiquement">
            <a:extLst>
              <a:ext uri="{FF2B5EF4-FFF2-40B4-BE49-F238E27FC236}">
                <a16:creationId xmlns:a16="http://schemas.microsoft.com/office/drawing/2014/main" id="{DA50FCA9-A453-FEF4-368B-EF25DBEBA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823" y="111068"/>
            <a:ext cx="1078310" cy="1078310"/>
          </a:xfrm>
          <a:prstGeom prst="rect">
            <a:avLst/>
          </a:prstGeom>
        </p:spPr>
      </p:pic>
      <p:pic>
        <p:nvPicPr>
          <p:cNvPr id="16" name="Image 15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511D33DC-517B-50F8-F9DF-50F72EEDE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435" y="8008"/>
            <a:ext cx="1864263" cy="1310986"/>
          </a:xfrm>
          <a:prstGeom prst="rect">
            <a:avLst/>
          </a:prstGeom>
        </p:spPr>
      </p:pic>
      <p:pic>
        <p:nvPicPr>
          <p:cNvPr id="18" name="Image 17" descr="Une image contenant symbole, Graphique, clipart, graphisme&#10;&#10;Description générée automatiquement">
            <a:extLst>
              <a:ext uri="{FF2B5EF4-FFF2-40B4-BE49-F238E27FC236}">
                <a16:creationId xmlns:a16="http://schemas.microsoft.com/office/drawing/2014/main" id="{4CCB1D3C-6343-E2E5-6557-EED28C57AF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117" y="260734"/>
            <a:ext cx="928644" cy="928644"/>
          </a:xfrm>
          <a:prstGeom prst="rect">
            <a:avLst/>
          </a:prstGeom>
        </p:spPr>
      </p:pic>
      <p:pic>
        <p:nvPicPr>
          <p:cNvPr id="19" name="Image 18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4A9AB67C-78E2-9BAD-700E-F64C7F2D2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69556" y="1083469"/>
            <a:ext cx="1451678" cy="1310986"/>
          </a:xfrm>
          <a:prstGeom prst="rect">
            <a:avLst/>
          </a:prstGeom>
        </p:spPr>
      </p:pic>
      <p:sp>
        <p:nvSpPr>
          <p:cNvPr id="20" name="TextBox 2">
            <a:extLst>
              <a:ext uri="{FF2B5EF4-FFF2-40B4-BE49-F238E27FC236}">
                <a16:creationId xmlns:a16="http://schemas.microsoft.com/office/drawing/2014/main" id="{CAACA4FA-4169-2D53-32E2-56557ADE920D}"/>
              </a:ext>
            </a:extLst>
          </p:cNvPr>
          <p:cNvSpPr txBox="1"/>
          <p:nvPr/>
        </p:nvSpPr>
        <p:spPr>
          <a:xfrm>
            <a:off x="2023012" y="-27432"/>
            <a:ext cx="325334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</a:t>
            </a:r>
            <a:r>
              <a:rPr lang="en-US" sz="1200" dirty="0" err="1">
                <a:solidFill>
                  <a:schemeClr val="tx1"/>
                </a:solidFill>
              </a:rPr>
              <a:t>réponses</a:t>
            </a:r>
            <a:r>
              <a:rPr lang="en-US" sz="1200" dirty="0">
                <a:solidFill>
                  <a:schemeClr val="tx1"/>
                </a:solidFill>
              </a:rPr>
              <a:t> et </a:t>
            </a:r>
            <a:r>
              <a:rPr lang="en-US" sz="1200" dirty="0" err="1">
                <a:solidFill>
                  <a:schemeClr val="tx1"/>
                </a:solidFill>
              </a:rPr>
              <a:t>envoie</a:t>
            </a:r>
            <a:r>
              <a:rPr lang="en-US" sz="1200" dirty="0">
                <a:solidFill>
                  <a:schemeClr val="tx1"/>
                </a:solidFill>
              </a:rPr>
              <a:t> sur Python</a:t>
            </a:r>
          </a:p>
        </p:txBody>
      </p:sp>
      <p:pic>
        <p:nvPicPr>
          <p:cNvPr id="2" name="Image 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8E200043-79EC-E8DB-F467-7B9B0F04E6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9355" y="1759133"/>
            <a:ext cx="812617" cy="812617"/>
          </a:xfrm>
          <a:prstGeom prst="rect">
            <a:avLst/>
          </a:prstGeom>
        </p:spPr>
      </p:pic>
      <p:pic>
        <p:nvPicPr>
          <p:cNvPr id="11" name="Graphique 10">
            <a:extLst>
              <a:ext uri="{FF2B5EF4-FFF2-40B4-BE49-F238E27FC236}">
                <a16:creationId xmlns:a16="http://schemas.microsoft.com/office/drawing/2014/main" id="{377B9B30-C0CA-45B2-5A43-D655778986A1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25295" y="1988368"/>
            <a:ext cx="3940201" cy="325468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FEAB3F0-E317-3BFD-60C1-161D0D12EC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08594" y="2370593"/>
            <a:ext cx="3787576" cy="2005842"/>
          </a:xfrm>
          <a:prstGeom prst="rect">
            <a:avLst/>
          </a:prstGeom>
        </p:spPr>
      </p:pic>
      <p:pic>
        <p:nvPicPr>
          <p:cNvPr id="14" name="Graphique 13">
            <a:extLst>
              <a:ext uri="{FF2B5EF4-FFF2-40B4-BE49-F238E27FC236}">
                <a16:creationId xmlns:a16="http://schemas.microsoft.com/office/drawing/2014/main" id="{D4139ADA-EA54-674C-79BD-565AB9FA8A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123" y="1275110"/>
            <a:ext cx="4380940" cy="4053674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28F3C775-A249-7433-6925-0E09762B52B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2166" y="1730993"/>
            <a:ext cx="4094854" cy="2532405"/>
          </a:xfrm>
          <a:prstGeom prst="rect">
            <a:avLst/>
          </a:prstGeom>
        </p:spPr>
      </p:pic>
      <p:pic>
        <p:nvPicPr>
          <p:cNvPr id="22" name="Image 2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A73E8017-AEE1-C57E-75EE-C7296B3780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2388" y="2043362"/>
            <a:ext cx="2016417" cy="2016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173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5922050" y="8008"/>
            <a:ext cx="160817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8" name="Image 7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DDE2674B-801C-D82E-1166-88B06BC00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536860">
            <a:off x="1620195" y="559986"/>
            <a:ext cx="1691797" cy="1310986"/>
          </a:xfrm>
          <a:prstGeom prst="rect">
            <a:avLst/>
          </a:prstGeom>
        </p:spPr>
      </p:pic>
      <p:pic>
        <p:nvPicPr>
          <p:cNvPr id="13" name="Image 12" descr="Une image contenant cylindre&#10;&#10;Description générée automatiquement">
            <a:extLst>
              <a:ext uri="{FF2B5EF4-FFF2-40B4-BE49-F238E27FC236}">
                <a16:creationId xmlns:a16="http://schemas.microsoft.com/office/drawing/2014/main" id="{DA50FCA9-A453-FEF4-368B-EF25DBEBA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823" y="111068"/>
            <a:ext cx="1078310" cy="1078310"/>
          </a:xfrm>
          <a:prstGeom prst="rect">
            <a:avLst/>
          </a:prstGeom>
        </p:spPr>
      </p:pic>
      <p:pic>
        <p:nvPicPr>
          <p:cNvPr id="16" name="Image 15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511D33DC-517B-50F8-F9DF-50F72EEDE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435" y="8008"/>
            <a:ext cx="1864263" cy="1310986"/>
          </a:xfrm>
          <a:prstGeom prst="rect">
            <a:avLst/>
          </a:prstGeom>
        </p:spPr>
      </p:pic>
      <p:pic>
        <p:nvPicPr>
          <p:cNvPr id="18" name="Image 17" descr="Une image contenant symbole, Graphique, clipart, graphisme&#10;&#10;Description générée automatiquement">
            <a:extLst>
              <a:ext uri="{FF2B5EF4-FFF2-40B4-BE49-F238E27FC236}">
                <a16:creationId xmlns:a16="http://schemas.microsoft.com/office/drawing/2014/main" id="{4CCB1D3C-6343-E2E5-6557-EED28C57AF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117" y="260734"/>
            <a:ext cx="928644" cy="928644"/>
          </a:xfrm>
          <a:prstGeom prst="rect">
            <a:avLst/>
          </a:prstGeom>
        </p:spPr>
      </p:pic>
      <p:pic>
        <p:nvPicPr>
          <p:cNvPr id="19" name="Image 18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4A9AB67C-78E2-9BAD-700E-F64C7F2D2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69556" y="1083469"/>
            <a:ext cx="1451678" cy="1310986"/>
          </a:xfrm>
          <a:prstGeom prst="rect">
            <a:avLst/>
          </a:prstGeom>
        </p:spPr>
      </p:pic>
      <p:sp>
        <p:nvSpPr>
          <p:cNvPr id="20" name="TextBox 2">
            <a:extLst>
              <a:ext uri="{FF2B5EF4-FFF2-40B4-BE49-F238E27FC236}">
                <a16:creationId xmlns:a16="http://schemas.microsoft.com/office/drawing/2014/main" id="{CAACA4FA-4169-2D53-32E2-56557ADE920D}"/>
              </a:ext>
            </a:extLst>
          </p:cNvPr>
          <p:cNvSpPr txBox="1"/>
          <p:nvPr/>
        </p:nvSpPr>
        <p:spPr>
          <a:xfrm>
            <a:off x="2023012" y="-27432"/>
            <a:ext cx="325334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</a:t>
            </a:r>
            <a:r>
              <a:rPr lang="en-US" sz="1200" dirty="0" err="1">
                <a:solidFill>
                  <a:schemeClr val="tx1"/>
                </a:solidFill>
              </a:rPr>
              <a:t>réponses</a:t>
            </a:r>
            <a:r>
              <a:rPr lang="en-US" sz="1200" dirty="0">
                <a:solidFill>
                  <a:schemeClr val="tx1"/>
                </a:solidFill>
              </a:rPr>
              <a:t> et </a:t>
            </a:r>
            <a:r>
              <a:rPr lang="en-US" sz="1200" dirty="0" err="1">
                <a:solidFill>
                  <a:schemeClr val="tx1"/>
                </a:solidFill>
              </a:rPr>
              <a:t>envoie</a:t>
            </a:r>
            <a:r>
              <a:rPr lang="en-US" sz="1200" dirty="0">
                <a:solidFill>
                  <a:schemeClr val="tx1"/>
                </a:solidFill>
              </a:rPr>
              <a:t> sur Python</a:t>
            </a:r>
          </a:p>
        </p:txBody>
      </p:sp>
      <p:pic>
        <p:nvPicPr>
          <p:cNvPr id="2" name="Image 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CF89223A-85CC-D243-EB40-2119406250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575" y="1318994"/>
            <a:ext cx="812617" cy="812617"/>
          </a:xfrm>
          <a:prstGeom prst="rect">
            <a:avLst/>
          </a:prstGeom>
        </p:spPr>
      </p:pic>
      <p:pic>
        <p:nvPicPr>
          <p:cNvPr id="4" name="Graphique 3">
            <a:extLst>
              <a:ext uri="{FF2B5EF4-FFF2-40B4-BE49-F238E27FC236}">
                <a16:creationId xmlns:a16="http://schemas.microsoft.com/office/drawing/2014/main" id="{5A401EF6-C6C0-C81B-3F9C-205D94F82A02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71858" y="2047110"/>
            <a:ext cx="3940201" cy="325468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5B6BCBD-4420-0807-EA3E-5B0E9395EF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48170" y="2406448"/>
            <a:ext cx="3787576" cy="2005842"/>
          </a:xfrm>
          <a:prstGeom prst="rect">
            <a:avLst/>
          </a:prstGeom>
        </p:spPr>
      </p:pic>
      <p:pic>
        <p:nvPicPr>
          <p:cNvPr id="9" name="Graphique 8">
            <a:extLst>
              <a:ext uri="{FF2B5EF4-FFF2-40B4-BE49-F238E27FC236}">
                <a16:creationId xmlns:a16="http://schemas.microsoft.com/office/drawing/2014/main" id="{F49EDB86-C8F3-80F1-BEC1-C04076019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6872" y="1354434"/>
            <a:ext cx="4380940" cy="405367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DABB12C0-D045-04C1-E7B3-846683FD5F8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9915" y="1789711"/>
            <a:ext cx="4094854" cy="2532405"/>
          </a:xfrm>
          <a:prstGeom prst="rect">
            <a:avLst/>
          </a:prstGeom>
        </p:spPr>
      </p:pic>
      <p:pic>
        <p:nvPicPr>
          <p:cNvPr id="22" name="Image 2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A73E8017-AEE1-C57E-75EE-C7296B3780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5808" y="835836"/>
            <a:ext cx="812617" cy="8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666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7"/>
          <p:cNvSpPr txBox="1"/>
          <p:nvPr/>
        </p:nvSpPr>
        <p:spPr>
          <a:xfrm>
            <a:off x="444891" y="2886828"/>
            <a:ext cx="1566000" cy="150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Les informations sont conservées dans un fichier au format .JSON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83" name="Google Shape;783;p27"/>
          <p:cNvSpPr txBox="1"/>
          <p:nvPr/>
        </p:nvSpPr>
        <p:spPr>
          <a:xfrm>
            <a:off x="5432831" y="2865641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retourne un nouveau fichier au format .JSON dans lequel se trouve les résultats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" name="Google Shape;783;p27">
            <a:extLst>
              <a:ext uri="{FF2B5EF4-FFF2-40B4-BE49-F238E27FC236}">
                <a16:creationId xmlns:a16="http://schemas.microsoft.com/office/drawing/2014/main" id="{48A72E6C-2B23-32CA-B283-5E91CB80B851}"/>
              </a:ext>
            </a:extLst>
          </p:cNvPr>
          <p:cNvSpPr txBox="1"/>
          <p:nvPr/>
        </p:nvSpPr>
        <p:spPr>
          <a:xfrm>
            <a:off x="3789000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applique le modèle associé qui est extrait du fichier pickle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" name="Google Shape;783;p27">
            <a:extLst>
              <a:ext uri="{FF2B5EF4-FFF2-40B4-BE49-F238E27FC236}">
                <a16:creationId xmlns:a16="http://schemas.microsoft.com/office/drawing/2014/main" id="{D4D7049A-91D2-A5BD-80AC-7F763895B2BD}"/>
              </a:ext>
            </a:extLst>
          </p:cNvPr>
          <p:cNvSpPr txBox="1"/>
          <p:nvPr/>
        </p:nvSpPr>
        <p:spPr>
          <a:xfrm>
            <a:off x="2018385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 fichier au format .JSON est envoyé à l’API hebergé sur le serveur pythonanywhere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783;p27">
            <a:extLst>
              <a:ext uri="{FF2B5EF4-FFF2-40B4-BE49-F238E27FC236}">
                <a16:creationId xmlns:a16="http://schemas.microsoft.com/office/drawing/2014/main" id="{BB28D438-DE28-F41A-FFE2-E49EABA7627D}"/>
              </a:ext>
            </a:extLst>
          </p:cNvPr>
          <p:cNvSpPr txBox="1"/>
          <p:nvPr/>
        </p:nvSpPr>
        <p:spPr>
          <a:xfrm>
            <a:off x="7079844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Affichage des résultats sur le dashboard adapté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438A7E1-0F2D-872C-E94B-2B1CB3C23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51" y="381306"/>
            <a:ext cx="8740897" cy="248433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3FB15E4-55E8-FDA6-FFCA-6F510727CA9D}"/>
              </a:ext>
            </a:extLst>
          </p:cNvPr>
          <p:cNvSpPr/>
          <p:nvPr/>
        </p:nvSpPr>
        <p:spPr>
          <a:xfrm>
            <a:off x="2018385" y="4490629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b="1" dirty="0"/>
              <a:t>Connexion internet est indispensable </a:t>
            </a:r>
          </a:p>
        </p:txBody>
      </p:sp>
      <p:pic>
        <p:nvPicPr>
          <p:cNvPr id="31" name="Graphique 30" descr="Avertissement avec un remplissage uni">
            <a:extLst>
              <a:ext uri="{FF2B5EF4-FFF2-40B4-BE49-F238E27FC236}">
                <a16:creationId xmlns:a16="http://schemas.microsoft.com/office/drawing/2014/main" id="{D547F8E7-CC00-D19D-E2FE-E27D7BE55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7012" y="4612697"/>
            <a:ext cx="430523" cy="430523"/>
          </a:xfrm>
          <a:prstGeom prst="rect">
            <a:avLst/>
          </a:prstGeom>
        </p:spPr>
      </p:pic>
      <p:pic>
        <p:nvPicPr>
          <p:cNvPr id="32" name="Graphique 31" descr="Avertissement avec un remplissage uni">
            <a:extLst>
              <a:ext uri="{FF2B5EF4-FFF2-40B4-BE49-F238E27FC236}">
                <a16:creationId xmlns:a16="http://schemas.microsoft.com/office/drawing/2014/main" id="{462CF2F5-E1F5-4EDE-5FB8-F75B91ACC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6989" y="4612698"/>
            <a:ext cx="430523" cy="43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8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5922050" y="8008"/>
            <a:ext cx="160817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8" name="Image 7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DDE2674B-801C-D82E-1166-88B06BC00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536860">
            <a:off x="1620195" y="559986"/>
            <a:ext cx="1691797" cy="1310986"/>
          </a:xfrm>
          <a:prstGeom prst="rect">
            <a:avLst/>
          </a:prstGeom>
        </p:spPr>
      </p:pic>
      <p:pic>
        <p:nvPicPr>
          <p:cNvPr id="13" name="Image 12" descr="Une image contenant cylindre&#10;&#10;Description générée automatiquement">
            <a:extLst>
              <a:ext uri="{FF2B5EF4-FFF2-40B4-BE49-F238E27FC236}">
                <a16:creationId xmlns:a16="http://schemas.microsoft.com/office/drawing/2014/main" id="{DA50FCA9-A453-FEF4-368B-EF25DBEBA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823" y="111068"/>
            <a:ext cx="1078310" cy="1078310"/>
          </a:xfrm>
          <a:prstGeom prst="rect">
            <a:avLst/>
          </a:prstGeom>
        </p:spPr>
      </p:pic>
      <p:pic>
        <p:nvPicPr>
          <p:cNvPr id="16" name="Image 15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511D33DC-517B-50F8-F9DF-50F72EEDE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435" y="8008"/>
            <a:ext cx="1864263" cy="1310986"/>
          </a:xfrm>
          <a:prstGeom prst="rect">
            <a:avLst/>
          </a:prstGeom>
        </p:spPr>
      </p:pic>
      <p:pic>
        <p:nvPicPr>
          <p:cNvPr id="18" name="Image 17" descr="Une image contenant symbole, Graphique, clipart, graphisme&#10;&#10;Description générée automatiquement">
            <a:extLst>
              <a:ext uri="{FF2B5EF4-FFF2-40B4-BE49-F238E27FC236}">
                <a16:creationId xmlns:a16="http://schemas.microsoft.com/office/drawing/2014/main" id="{4CCB1D3C-6343-E2E5-6557-EED28C57AF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117" y="260734"/>
            <a:ext cx="928644" cy="928644"/>
          </a:xfrm>
          <a:prstGeom prst="rect">
            <a:avLst/>
          </a:prstGeom>
        </p:spPr>
      </p:pic>
      <p:pic>
        <p:nvPicPr>
          <p:cNvPr id="19" name="Image 18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4A9AB67C-78E2-9BAD-700E-F64C7F2D2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69556" y="1083469"/>
            <a:ext cx="1451678" cy="1310986"/>
          </a:xfrm>
          <a:prstGeom prst="rect">
            <a:avLst/>
          </a:prstGeom>
        </p:spPr>
      </p:pic>
      <p:sp>
        <p:nvSpPr>
          <p:cNvPr id="20" name="TextBox 2">
            <a:extLst>
              <a:ext uri="{FF2B5EF4-FFF2-40B4-BE49-F238E27FC236}">
                <a16:creationId xmlns:a16="http://schemas.microsoft.com/office/drawing/2014/main" id="{CAACA4FA-4169-2D53-32E2-56557ADE920D}"/>
              </a:ext>
            </a:extLst>
          </p:cNvPr>
          <p:cNvSpPr txBox="1"/>
          <p:nvPr/>
        </p:nvSpPr>
        <p:spPr>
          <a:xfrm>
            <a:off x="2023012" y="-27432"/>
            <a:ext cx="325334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</a:t>
            </a:r>
            <a:r>
              <a:rPr lang="en-US" sz="1200" dirty="0" err="1">
                <a:solidFill>
                  <a:schemeClr val="tx1"/>
                </a:solidFill>
              </a:rPr>
              <a:t>réponses</a:t>
            </a:r>
            <a:r>
              <a:rPr lang="en-US" sz="1200" dirty="0">
                <a:solidFill>
                  <a:schemeClr val="tx1"/>
                </a:solidFill>
              </a:rPr>
              <a:t> et </a:t>
            </a:r>
            <a:r>
              <a:rPr lang="en-US" sz="1200" dirty="0" err="1">
                <a:solidFill>
                  <a:schemeClr val="tx1"/>
                </a:solidFill>
              </a:rPr>
              <a:t>envoie</a:t>
            </a:r>
            <a:r>
              <a:rPr lang="en-US" sz="1200" dirty="0">
                <a:solidFill>
                  <a:schemeClr val="tx1"/>
                </a:solidFill>
              </a:rPr>
              <a:t> sur Python</a:t>
            </a:r>
          </a:p>
        </p:txBody>
      </p:sp>
      <p:pic>
        <p:nvPicPr>
          <p:cNvPr id="2" name="Image 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CF89223A-85CC-D243-EB40-2119406250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575" y="1318994"/>
            <a:ext cx="812617" cy="812617"/>
          </a:xfrm>
          <a:prstGeom prst="rect">
            <a:avLst/>
          </a:prstGeom>
        </p:spPr>
      </p:pic>
      <p:pic>
        <p:nvPicPr>
          <p:cNvPr id="4" name="Graphique 3">
            <a:extLst>
              <a:ext uri="{FF2B5EF4-FFF2-40B4-BE49-F238E27FC236}">
                <a16:creationId xmlns:a16="http://schemas.microsoft.com/office/drawing/2014/main" id="{D9A861F8-6495-FA04-514A-E35E626894BF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32790" y="2047110"/>
            <a:ext cx="3940201" cy="325468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5DCE2D8-B0D7-7C20-1482-3ACD66EC3B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16089" y="2429335"/>
            <a:ext cx="3787576" cy="2005842"/>
          </a:xfrm>
          <a:prstGeom prst="rect">
            <a:avLst/>
          </a:prstGeom>
        </p:spPr>
      </p:pic>
      <p:pic>
        <p:nvPicPr>
          <p:cNvPr id="9" name="Graphique 8">
            <a:extLst>
              <a:ext uri="{FF2B5EF4-FFF2-40B4-BE49-F238E27FC236}">
                <a16:creationId xmlns:a16="http://schemas.microsoft.com/office/drawing/2014/main" id="{B692BD03-5D9A-3990-D735-B8C1860D77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387" y="1248120"/>
            <a:ext cx="4380940" cy="405367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DA97FCB-4FEB-1408-3D64-66D7C31E96F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7430" y="1683397"/>
            <a:ext cx="4094854" cy="2532405"/>
          </a:xfrm>
          <a:prstGeom prst="rect">
            <a:avLst/>
          </a:prstGeom>
        </p:spPr>
      </p:pic>
      <p:pic>
        <p:nvPicPr>
          <p:cNvPr id="22" name="Image 2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A73E8017-AEE1-C57E-75EE-C7296B3780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2297" y="751429"/>
            <a:ext cx="812617" cy="8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5621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5922050" y="8008"/>
            <a:ext cx="160817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8" name="Image 7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DDE2674B-801C-D82E-1166-88B06BC00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536860">
            <a:off x="1620195" y="559986"/>
            <a:ext cx="1691797" cy="1310986"/>
          </a:xfrm>
          <a:prstGeom prst="rect">
            <a:avLst/>
          </a:prstGeom>
        </p:spPr>
      </p:pic>
      <p:pic>
        <p:nvPicPr>
          <p:cNvPr id="13" name="Image 12" descr="Une image contenant cylindre&#10;&#10;Description générée automatiquement">
            <a:extLst>
              <a:ext uri="{FF2B5EF4-FFF2-40B4-BE49-F238E27FC236}">
                <a16:creationId xmlns:a16="http://schemas.microsoft.com/office/drawing/2014/main" id="{DA50FCA9-A453-FEF4-368B-EF25DBEBA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823" y="111068"/>
            <a:ext cx="1078310" cy="1078310"/>
          </a:xfrm>
          <a:prstGeom prst="rect">
            <a:avLst/>
          </a:prstGeom>
        </p:spPr>
      </p:pic>
      <p:pic>
        <p:nvPicPr>
          <p:cNvPr id="16" name="Image 15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511D33DC-517B-50F8-F9DF-50F72EEDE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435" y="8008"/>
            <a:ext cx="1864263" cy="1310986"/>
          </a:xfrm>
          <a:prstGeom prst="rect">
            <a:avLst/>
          </a:prstGeom>
        </p:spPr>
      </p:pic>
      <p:pic>
        <p:nvPicPr>
          <p:cNvPr id="18" name="Image 17" descr="Une image contenant symbole, Graphique, clipart, graphisme&#10;&#10;Description générée automatiquement">
            <a:extLst>
              <a:ext uri="{FF2B5EF4-FFF2-40B4-BE49-F238E27FC236}">
                <a16:creationId xmlns:a16="http://schemas.microsoft.com/office/drawing/2014/main" id="{4CCB1D3C-6343-E2E5-6557-EED28C57AF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117" y="260734"/>
            <a:ext cx="928644" cy="928644"/>
          </a:xfrm>
          <a:prstGeom prst="rect">
            <a:avLst/>
          </a:prstGeom>
        </p:spPr>
      </p:pic>
      <p:pic>
        <p:nvPicPr>
          <p:cNvPr id="19" name="Image 18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4A9AB67C-78E2-9BAD-700E-F64C7F2D2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69556" y="1083469"/>
            <a:ext cx="1451678" cy="1310986"/>
          </a:xfrm>
          <a:prstGeom prst="rect">
            <a:avLst/>
          </a:prstGeom>
        </p:spPr>
      </p:pic>
      <p:sp>
        <p:nvSpPr>
          <p:cNvPr id="20" name="TextBox 2">
            <a:extLst>
              <a:ext uri="{FF2B5EF4-FFF2-40B4-BE49-F238E27FC236}">
                <a16:creationId xmlns:a16="http://schemas.microsoft.com/office/drawing/2014/main" id="{CAACA4FA-4169-2D53-32E2-56557ADE920D}"/>
              </a:ext>
            </a:extLst>
          </p:cNvPr>
          <p:cNvSpPr txBox="1"/>
          <p:nvPr/>
        </p:nvSpPr>
        <p:spPr>
          <a:xfrm>
            <a:off x="2023012" y="-27432"/>
            <a:ext cx="325334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</a:t>
            </a:r>
            <a:r>
              <a:rPr lang="en-US" sz="1200" dirty="0" err="1">
                <a:solidFill>
                  <a:schemeClr val="tx1"/>
                </a:solidFill>
              </a:rPr>
              <a:t>réponses</a:t>
            </a:r>
            <a:r>
              <a:rPr lang="en-US" sz="1200" dirty="0">
                <a:solidFill>
                  <a:schemeClr val="tx1"/>
                </a:solidFill>
              </a:rPr>
              <a:t> et </a:t>
            </a:r>
            <a:r>
              <a:rPr lang="en-US" sz="1200" dirty="0" err="1">
                <a:solidFill>
                  <a:schemeClr val="tx1"/>
                </a:solidFill>
              </a:rPr>
              <a:t>envoie</a:t>
            </a:r>
            <a:r>
              <a:rPr lang="en-US" sz="1200" dirty="0">
                <a:solidFill>
                  <a:schemeClr val="tx1"/>
                </a:solidFill>
              </a:rPr>
              <a:t> sur Python</a:t>
            </a:r>
          </a:p>
        </p:txBody>
      </p:sp>
      <p:pic>
        <p:nvPicPr>
          <p:cNvPr id="22" name="Image 2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A73E8017-AEE1-C57E-75EE-C7296B3780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9828" y="357839"/>
            <a:ext cx="812617" cy="812617"/>
          </a:xfrm>
          <a:prstGeom prst="rect">
            <a:avLst/>
          </a:prstGeom>
        </p:spPr>
      </p:pic>
      <p:pic>
        <p:nvPicPr>
          <p:cNvPr id="2" name="Image 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CF89223A-85CC-D243-EB40-2119406250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4782" y="925508"/>
            <a:ext cx="812617" cy="812617"/>
          </a:xfrm>
          <a:prstGeom prst="rect">
            <a:avLst/>
          </a:prstGeom>
        </p:spPr>
      </p:pic>
      <p:pic>
        <p:nvPicPr>
          <p:cNvPr id="9" name="Graphique 8">
            <a:extLst>
              <a:ext uri="{FF2B5EF4-FFF2-40B4-BE49-F238E27FC236}">
                <a16:creationId xmlns:a16="http://schemas.microsoft.com/office/drawing/2014/main" id="{74628430-20A7-4C7F-DCBB-AA754D1426B7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25295" y="1988368"/>
            <a:ext cx="3940201" cy="325468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6839369E-359E-F0C3-689B-494A117FEF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08594" y="2370593"/>
            <a:ext cx="3787576" cy="2005842"/>
          </a:xfrm>
          <a:prstGeom prst="rect">
            <a:avLst/>
          </a:prstGeom>
        </p:spPr>
      </p:pic>
      <p:pic>
        <p:nvPicPr>
          <p:cNvPr id="11" name="Graphique 10">
            <a:extLst>
              <a:ext uri="{FF2B5EF4-FFF2-40B4-BE49-F238E27FC236}">
                <a16:creationId xmlns:a16="http://schemas.microsoft.com/office/drawing/2014/main" id="{695AFF17-6054-306C-9636-3D88B8D499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892" y="1189378"/>
            <a:ext cx="4380940" cy="405367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F54A81D-250E-F9A5-31AF-2F93903F685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9935" y="1624655"/>
            <a:ext cx="4094854" cy="253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52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Démonstration du produit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Source des données 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48962" y="2658082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Le </a:t>
            </a:r>
            <a:r>
              <a:rPr lang="en" dirty="0" err="1"/>
              <a:t>formulaire</a:t>
            </a:r>
            <a:endParaRPr lang="en" dirty="0"/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5930" y="2793043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liens VBA/Python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882542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Machine learning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5996451" y="3665150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Les interfaces</a:t>
            </a:r>
          </a:p>
        </p:txBody>
      </p:sp>
    </p:spTree>
    <p:extLst>
      <p:ext uri="{BB962C8B-B14F-4D97-AF65-F5344CB8AC3E}">
        <p14:creationId xmlns:p14="http://schemas.microsoft.com/office/powerpoint/2010/main" val="39773850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b="1" dirty="0" err="1">
                <a:solidFill>
                  <a:srgbClr val="FF0000"/>
                </a:solidFill>
              </a:rPr>
              <a:t>Random</a:t>
            </a:r>
            <a:r>
              <a:rPr lang="fr-FR" sz="1200" b="1" dirty="0">
                <a:solidFill>
                  <a:srgbClr val="FF0000"/>
                </a:solidFill>
              </a:rPr>
              <a:t> Forest </a:t>
            </a:r>
            <a:r>
              <a:rPr lang="fr-FR" sz="1200" dirty="0"/>
              <a:t>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973921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  <p:pic>
        <p:nvPicPr>
          <p:cNvPr id="4098" name="Picture 2" descr="Sport Success GIF by TeamColorCodes">
            <a:extLst>
              <a:ext uri="{FF2B5EF4-FFF2-40B4-BE49-F238E27FC236}">
                <a16:creationId xmlns:a16="http://schemas.microsoft.com/office/drawing/2014/main" id="{1B4AA29E-6959-5B9B-FDB3-C2201A583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662" y="2225116"/>
            <a:ext cx="693267" cy="693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200A1A6-AAF1-7FE2-6DF2-99E8D82F716F}"/>
              </a:ext>
            </a:extLst>
          </p:cNvPr>
          <p:cNvSpPr/>
          <p:nvPr/>
        </p:nvSpPr>
        <p:spPr>
          <a:xfrm>
            <a:off x="1736607" y="2254412"/>
            <a:ext cx="5365801" cy="6639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6" name="Encre 5">
                <a:extLst>
                  <a:ext uri="{FF2B5EF4-FFF2-40B4-BE49-F238E27FC236}">
                    <a16:creationId xmlns:a16="http://schemas.microsoft.com/office/drawing/2014/main" id="{C7F27346-7AC3-D156-82B3-FADAA53A217D}"/>
                  </a:ext>
                </a:extLst>
              </p14:cNvPr>
              <p14:cNvContentPartPr/>
              <p14:nvPr/>
            </p14:nvContentPartPr>
            <p14:xfrm>
              <a:off x="5612535" y="2408110"/>
              <a:ext cx="267480" cy="7920"/>
            </p14:xfrm>
          </p:contentPart>
        </mc:Choice>
        <mc:Fallback xmlns="">
          <p:pic>
            <p:nvPicPr>
              <p:cNvPr id="6" name="Encre 5">
                <a:extLst>
                  <a:ext uri="{FF2B5EF4-FFF2-40B4-BE49-F238E27FC236}">
                    <a16:creationId xmlns:a16="http://schemas.microsoft.com/office/drawing/2014/main" id="{C7F27346-7AC3-D156-82B3-FADAA53A217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558895" y="2300470"/>
                <a:ext cx="37512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Encre 11">
                <a:extLst>
                  <a:ext uri="{FF2B5EF4-FFF2-40B4-BE49-F238E27FC236}">
                    <a16:creationId xmlns:a16="http://schemas.microsoft.com/office/drawing/2014/main" id="{8D203272-EF66-469A-FDD4-ACE51E75625C}"/>
                  </a:ext>
                </a:extLst>
              </p14:cNvPr>
              <p14:cNvContentPartPr/>
              <p14:nvPr/>
            </p14:nvContentPartPr>
            <p14:xfrm>
              <a:off x="5642415" y="2728150"/>
              <a:ext cx="273960" cy="23040"/>
            </p14:xfrm>
          </p:contentPart>
        </mc:Choice>
        <mc:Fallback xmlns="">
          <p:pic>
            <p:nvPicPr>
              <p:cNvPr id="12" name="Encre 11">
                <a:extLst>
                  <a:ext uri="{FF2B5EF4-FFF2-40B4-BE49-F238E27FC236}">
                    <a16:creationId xmlns:a16="http://schemas.microsoft.com/office/drawing/2014/main" id="{8D203272-EF66-469A-FDD4-ACE51E75625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588415" y="2620510"/>
                <a:ext cx="381600" cy="23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21590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9AF748-2110-0AF0-853C-23E1668AD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84732"/>
            <a:ext cx="7704000" cy="572700"/>
          </a:xfrm>
        </p:spPr>
        <p:txBody>
          <a:bodyPr/>
          <a:lstStyle/>
          <a:p>
            <a:pPr algn="ctr"/>
            <a:r>
              <a:rPr lang="fr-FR" sz="2600" dirty="0"/>
              <a:t>Le Random Forest </a:t>
            </a:r>
            <a:r>
              <a:rPr lang="fr-FR" sz="2600"/>
              <a:t>en deux/trois </a:t>
            </a:r>
            <a:r>
              <a:rPr lang="fr-FR" sz="2600" dirty="0"/>
              <a:t>mots branchés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526" y="1356189"/>
            <a:ext cx="2438611" cy="2438611"/>
          </a:xfrm>
          <a:prstGeom prst="rect">
            <a:avLst/>
          </a:prstGeom>
        </p:spPr>
      </p:pic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720394CB-3B82-0166-8699-2C1BEF2042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3133573"/>
              </p:ext>
            </p:extLst>
          </p:nvPr>
        </p:nvGraphicFramePr>
        <p:xfrm>
          <a:off x="-431541" y="731375"/>
          <a:ext cx="6468274" cy="4297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867278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13FB03-5A56-EB2D-6DC1-8B265FBF8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0"/>
            <a:ext cx="7704000" cy="1065368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164D73"/>
                </a:solidFill>
              </a:rPr>
              <a:t>Une bonne fois pour toutes </a:t>
            </a:r>
            <a:r>
              <a:rPr lang="fr-FR" dirty="0"/>
              <a:t>: loi des grands nombres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7FF8042-3BCB-41E5-53F9-A05ACD39D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93" y="1255222"/>
            <a:ext cx="4256321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A3D9404-39C2-3030-57C4-832A98A56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264" y="1255222"/>
            <a:ext cx="4317452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269795C-6FAA-A610-41B7-001943F85D48}"/>
              </a:ext>
            </a:extLst>
          </p:cNvPr>
          <p:cNvSpPr txBox="1"/>
          <p:nvPr/>
        </p:nvSpPr>
        <p:spPr>
          <a:xfrm>
            <a:off x="989256" y="4503573"/>
            <a:ext cx="2881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solidFill>
                  <a:srgbClr val="164D73"/>
                </a:solidFill>
                <a:latin typeface="Geologica" panose="020B0604020202020204" charset="0"/>
              </a:rPr>
              <a:t>Producteur : ~2%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2B752FC-AF6B-2334-7FDB-A0E8CC7FE2F4}"/>
              </a:ext>
            </a:extLst>
          </p:cNvPr>
          <p:cNvSpPr txBox="1"/>
          <p:nvPr/>
        </p:nvSpPr>
        <p:spPr>
          <a:xfrm>
            <a:off x="5303993" y="4495222"/>
            <a:ext cx="2881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solidFill>
                  <a:srgbClr val="164D73"/>
                </a:solidFill>
                <a:latin typeface="Geologica" panose="020B0604020202020204" charset="0"/>
              </a:rPr>
              <a:t>Consommateur : ~17%</a:t>
            </a:r>
          </a:p>
        </p:txBody>
      </p:sp>
    </p:spTree>
    <p:extLst>
      <p:ext uri="{BB962C8B-B14F-4D97-AF65-F5344CB8AC3E}">
        <p14:creationId xmlns:p14="http://schemas.microsoft.com/office/powerpoint/2010/main" val="41616752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2D0DF40-3763-2BA7-2EA0-9DB1851361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91" r="3927" b="3644"/>
          <a:stretch/>
        </p:blipFill>
        <p:spPr>
          <a:xfrm>
            <a:off x="4631612" y="0"/>
            <a:ext cx="3894973" cy="434377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3CD3B6F-941F-CDE4-82B3-8EEB987E1B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96" r="7076"/>
          <a:stretch/>
        </p:blipFill>
        <p:spPr>
          <a:xfrm>
            <a:off x="1055077" y="83821"/>
            <a:ext cx="3673231" cy="4343776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67" y="0"/>
            <a:ext cx="1223050" cy="1223050"/>
          </a:xfrm>
          <a:prstGeom prst="rect">
            <a:avLst/>
          </a:prstGeom>
        </p:spPr>
      </p:pic>
      <p:pic>
        <p:nvPicPr>
          <p:cNvPr id="5122" name="Picture 2" descr="Calculatrice de 30 % | Comment calculer 30 % d'un montant">
            <a:extLst>
              <a:ext uri="{FF2B5EF4-FFF2-40B4-BE49-F238E27FC236}">
                <a16:creationId xmlns:a16="http://schemas.microsoft.com/office/drawing/2014/main" id="{650C4057-E3B1-B2E1-E60C-70C855078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363" y="83821"/>
            <a:ext cx="531495" cy="531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alculateur de 70 % | Comment calculer 70 % d'un montant">
            <a:extLst>
              <a:ext uri="{FF2B5EF4-FFF2-40B4-BE49-F238E27FC236}">
                <a16:creationId xmlns:a16="http://schemas.microsoft.com/office/drawing/2014/main" id="{6DCE3538-B149-D5EC-7424-AC0CCC756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276" y="83821"/>
            <a:ext cx="531496" cy="531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7147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  <p:pic>
        <p:nvPicPr>
          <p:cNvPr id="5" name="Image 4" descr="Une image contenant capture d’écran, cercle, symbole, clipart&#10;&#10;Description générée automatiquement">
            <a:extLst>
              <a:ext uri="{FF2B5EF4-FFF2-40B4-BE49-F238E27FC236}">
                <a16:creationId xmlns:a16="http://schemas.microsoft.com/office/drawing/2014/main" id="{522BCD71-4FEC-6F14-1799-3D1CDD15342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43950" y="4330361"/>
            <a:ext cx="603299" cy="603299"/>
          </a:xfrm>
          <a:prstGeom prst="rect">
            <a:avLst/>
          </a:prstGeom>
        </p:spPr>
      </p:pic>
      <p:pic>
        <p:nvPicPr>
          <p:cNvPr id="6" name="Image 5" descr="Une image contenant noir, obscurité&#10;&#10;Description générée automatiquement">
            <a:extLst>
              <a:ext uri="{FF2B5EF4-FFF2-40B4-BE49-F238E27FC236}">
                <a16:creationId xmlns:a16="http://schemas.microsoft.com/office/drawing/2014/main" id="{EE1CB60C-8912-A2D8-D26F-326053FDAF3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247061" y="3963540"/>
            <a:ext cx="397076" cy="39707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24E2FD3-3E56-0753-4C5E-25854AF7EA25}"/>
              </a:ext>
            </a:extLst>
          </p:cNvPr>
          <p:cNvSpPr txBox="1"/>
          <p:nvPr/>
        </p:nvSpPr>
        <p:spPr>
          <a:xfrm>
            <a:off x="1215485" y="4102724"/>
            <a:ext cx="11469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100g</a:t>
            </a:r>
          </a:p>
        </p:txBody>
      </p:sp>
    </p:spTree>
    <p:extLst>
      <p:ext uri="{BB962C8B-B14F-4D97-AF65-F5344CB8AC3E}">
        <p14:creationId xmlns:p14="http://schemas.microsoft.com/office/powerpoint/2010/main" val="34633735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5922050" y="8008"/>
            <a:ext cx="160817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25295" y="1988368"/>
            <a:ext cx="3940201" cy="3254684"/>
          </a:xfrm>
          <a:prstGeom prst="rect">
            <a:avLst/>
          </a:prstGeom>
        </p:spPr>
      </p:pic>
      <p:pic>
        <p:nvPicPr>
          <p:cNvPr id="8" name="Image 7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DDE2674B-801C-D82E-1166-88B06BC001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536860">
            <a:off x="1620195" y="559986"/>
            <a:ext cx="1691797" cy="1310986"/>
          </a:xfrm>
          <a:prstGeom prst="rect">
            <a:avLst/>
          </a:prstGeom>
        </p:spPr>
      </p:pic>
      <p:pic>
        <p:nvPicPr>
          <p:cNvPr id="13" name="Image 12" descr="Une image contenant cylindre&#10;&#10;Description générée automatiquement">
            <a:extLst>
              <a:ext uri="{FF2B5EF4-FFF2-40B4-BE49-F238E27FC236}">
                <a16:creationId xmlns:a16="http://schemas.microsoft.com/office/drawing/2014/main" id="{DA50FCA9-A453-FEF4-368B-EF25DBEBA0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6823" y="111068"/>
            <a:ext cx="1078310" cy="1078310"/>
          </a:xfrm>
          <a:prstGeom prst="rect">
            <a:avLst/>
          </a:prstGeom>
        </p:spPr>
      </p:pic>
      <p:pic>
        <p:nvPicPr>
          <p:cNvPr id="16" name="Image 15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511D33DC-517B-50F8-F9DF-50F72EEDEF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1435" y="8008"/>
            <a:ext cx="1864263" cy="1310986"/>
          </a:xfrm>
          <a:prstGeom prst="rect">
            <a:avLst/>
          </a:prstGeom>
        </p:spPr>
      </p:pic>
      <p:pic>
        <p:nvPicPr>
          <p:cNvPr id="18" name="Image 17" descr="Une image contenant symbole, Graphique, clipart, graphisme&#10;&#10;Description générée automatiquement">
            <a:extLst>
              <a:ext uri="{FF2B5EF4-FFF2-40B4-BE49-F238E27FC236}">
                <a16:creationId xmlns:a16="http://schemas.microsoft.com/office/drawing/2014/main" id="{4CCB1D3C-6343-E2E5-6557-EED28C57AF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64117" y="260734"/>
            <a:ext cx="928644" cy="928644"/>
          </a:xfrm>
          <a:prstGeom prst="rect">
            <a:avLst/>
          </a:prstGeom>
        </p:spPr>
      </p:pic>
      <p:pic>
        <p:nvPicPr>
          <p:cNvPr id="19" name="Image 18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4A9AB67C-78E2-9BAD-700E-F64C7F2D2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069556" y="1083469"/>
            <a:ext cx="1451678" cy="1310986"/>
          </a:xfrm>
          <a:prstGeom prst="rect">
            <a:avLst/>
          </a:prstGeom>
        </p:spPr>
      </p:pic>
      <p:sp>
        <p:nvSpPr>
          <p:cNvPr id="20" name="TextBox 2">
            <a:extLst>
              <a:ext uri="{FF2B5EF4-FFF2-40B4-BE49-F238E27FC236}">
                <a16:creationId xmlns:a16="http://schemas.microsoft.com/office/drawing/2014/main" id="{CAACA4FA-4169-2D53-32E2-56557ADE920D}"/>
              </a:ext>
            </a:extLst>
          </p:cNvPr>
          <p:cNvSpPr txBox="1"/>
          <p:nvPr/>
        </p:nvSpPr>
        <p:spPr>
          <a:xfrm>
            <a:off x="2023012" y="-27432"/>
            <a:ext cx="325334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</a:t>
            </a:r>
            <a:r>
              <a:rPr lang="en-US" sz="1200" dirty="0" err="1">
                <a:solidFill>
                  <a:schemeClr val="tx1"/>
                </a:solidFill>
              </a:rPr>
              <a:t>réponses</a:t>
            </a:r>
            <a:r>
              <a:rPr lang="en-US" sz="1200" dirty="0">
                <a:solidFill>
                  <a:schemeClr val="tx1"/>
                </a:solidFill>
              </a:rPr>
              <a:t> et </a:t>
            </a:r>
            <a:r>
              <a:rPr lang="en-US" sz="1200" dirty="0" err="1">
                <a:solidFill>
                  <a:schemeClr val="tx1"/>
                </a:solidFill>
              </a:rPr>
              <a:t>envoie</a:t>
            </a:r>
            <a:r>
              <a:rPr lang="en-US" sz="1200" dirty="0">
                <a:solidFill>
                  <a:schemeClr val="tx1"/>
                </a:solidFill>
              </a:rPr>
              <a:t> sur Python</a:t>
            </a:r>
          </a:p>
        </p:txBody>
      </p:sp>
      <p:pic>
        <p:nvPicPr>
          <p:cNvPr id="22" name="Image 2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A73E8017-AEE1-C57E-75EE-C7296B3780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19828" y="357839"/>
            <a:ext cx="812617" cy="812617"/>
          </a:xfrm>
          <a:prstGeom prst="rect">
            <a:avLst/>
          </a:prstGeom>
        </p:spPr>
      </p:pic>
      <p:pic>
        <p:nvPicPr>
          <p:cNvPr id="2" name="Image 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CF89223A-85CC-D243-EB40-2119406250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74782" y="925508"/>
            <a:ext cx="812617" cy="81261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FB1B7E50-4E4A-AAA8-B272-204AC741EB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08594" y="2370593"/>
            <a:ext cx="3787576" cy="2005842"/>
          </a:xfrm>
          <a:prstGeom prst="rect">
            <a:avLst/>
          </a:prstGeom>
        </p:spPr>
      </p:pic>
      <p:pic>
        <p:nvPicPr>
          <p:cNvPr id="5" name="Graphique 4">
            <a:extLst>
              <a:ext uri="{FF2B5EF4-FFF2-40B4-BE49-F238E27FC236}">
                <a16:creationId xmlns:a16="http://schemas.microsoft.com/office/drawing/2014/main" id="{732CD9B9-21EB-9CBF-4C7B-8D629C37A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892" y="1189378"/>
            <a:ext cx="4380940" cy="405367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2662010-2FDB-F799-7B98-78F25F23F3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9935" y="1624655"/>
            <a:ext cx="4094854" cy="253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3044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5922050" y="8008"/>
            <a:ext cx="160817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8" name="Image 7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DDE2674B-801C-D82E-1166-88B06BC00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536860">
            <a:off x="1620195" y="559986"/>
            <a:ext cx="1691797" cy="1310986"/>
          </a:xfrm>
          <a:prstGeom prst="rect">
            <a:avLst/>
          </a:prstGeom>
        </p:spPr>
      </p:pic>
      <p:pic>
        <p:nvPicPr>
          <p:cNvPr id="13" name="Image 12" descr="Une image contenant cylindre&#10;&#10;Description générée automatiquement">
            <a:extLst>
              <a:ext uri="{FF2B5EF4-FFF2-40B4-BE49-F238E27FC236}">
                <a16:creationId xmlns:a16="http://schemas.microsoft.com/office/drawing/2014/main" id="{DA50FCA9-A453-FEF4-368B-EF25DBEBA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823" y="111068"/>
            <a:ext cx="1078310" cy="1078310"/>
          </a:xfrm>
          <a:prstGeom prst="rect">
            <a:avLst/>
          </a:prstGeom>
        </p:spPr>
      </p:pic>
      <p:pic>
        <p:nvPicPr>
          <p:cNvPr id="16" name="Image 15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511D33DC-517B-50F8-F9DF-50F72EEDE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435" y="8008"/>
            <a:ext cx="1864263" cy="1310986"/>
          </a:xfrm>
          <a:prstGeom prst="rect">
            <a:avLst/>
          </a:prstGeom>
        </p:spPr>
      </p:pic>
      <p:pic>
        <p:nvPicPr>
          <p:cNvPr id="18" name="Image 17" descr="Une image contenant symbole, Graphique, clipart, graphisme&#10;&#10;Description générée automatiquement">
            <a:extLst>
              <a:ext uri="{FF2B5EF4-FFF2-40B4-BE49-F238E27FC236}">
                <a16:creationId xmlns:a16="http://schemas.microsoft.com/office/drawing/2014/main" id="{4CCB1D3C-6343-E2E5-6557-EED28C57AF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117" y="260734"/>
            <a:ext cx="928644" cy="928644"/>
          </a:xfrm>
          <a:prstGeom prst="rect">
            <a:avLst/>
          </a:prstGeom>
        </p:spPr>
      </p:pic>
      <p:pic>
        <p:nvPicPr>
          <p:cNvPr id="19" name="Image 18" descr="Une image contenant Graphique, graphisme&#10;&#10;Description générée automatiquement">
            <a:extLst>
              <a:ext uri="{FF2B5EF4-FFF2-40B4-BE49-F238E27FC236}">
                <a16:creationId xmlns:a16="http://schemas.microsoft.com/office/drawing/2014/main" id="{4A9AB67C-78E2-9BAD-700E-F64C7F2D2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69556" y="1083469"/>
            <a:ext cx="1451678" cy="1310986"/>
          </a:xfrm>
          <a:prstGeom prst="rect">
            <a:avLst/>
          </a:prstGeom>
        </p:spPr>
      </p:pic>
      <p:sp>
        <p:nvSpPr>
          <p:cNvPr id="20" name="TextBox 2">
            <a:extLst>
              <a:ext uri="{FF2B5EF4-FFF2-40B4-BE49-F238E27FC236}">
                <a16:creationId xmlns:a16="http://schemas.microsoft.com/office/drawing/2014/main" id="{CAACA4FA-4169-2D53-32E2-56557ADE920D}"/>
              </a:ext>
            </a:extLst>
          </p:cNvPr>
          <p:cNvSpPr txBox="1"/>
          <p:nvPr/>
        </p:nvSpPr>
        <p:spPr>
          <a:xfrm>
            <a:off x="2023012" y="-27432"/>
            <a:ext cx="325334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</a:t>
            </a:r>
            <a:r>
              <a:rPr lang="en-US" sz="1200" dirty="0" err="1">
                <a:solidFill>
                  <a:schemeClr val="tx1"/>
                </a:solidFill>
              </a:rPr>
              <a:t>réponses</a:t>
            </a:r>
            <a:r>
              <a:rPr lang="en-US" sz="1200" dirty="0">
                <a:solidFill>
                  <a:schemeClr val="tx1"/>
                </a:solidFill>
              </a:rPr>
              <a:t> et </a:t>
            </a:r>
            <a:r>
              <a:rPr lang="en-US" sz="1200" dirty="0" err="1">
                <a:solidFill>
                  <a:schemeClr val="tx1"/>
                </a:solidFill>
              </a:rPr>
              <a:t>envoie</a:t>
            </a:r>
            <a:r>
              <a:rPr lang="en-US" sz="1200" dirty="0">
                <a:solidFill>
                  <a:schemeClr val="tx1"/>
                </a:solidFill>
              </a:rPr>
              <a:t> sur Python</a:t>
            </a:r>
          </a:p>
        </p:txBody>
      </p:sp>
      <p:pic>
        <p:nvPicPr>
          <p:cNvPr id="2" name="Image 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CF89223A-85CC-D243-EB40-2119406250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4782" y="925508"/>
            <a:ext cx="812617" cy="812617"/>
          </a:xfrm>
          <a:prstGeom prst="rect">
            <a:avLst/>
          </a:prstGeom>
        </p:spPr>
      </p:pic>
      <p:pic>
        <p:nvPicPr>
          <p:cNvPr id="9" name="Graphique 8">
            <a:extLst>
              <a:ext uri="{FF2B5EF4-FFF2-40B4-BE49-F238E27FC236}">
                <a16:creationId xmlns:a16="http://schemas.microsoft.com/office/drawing/2014/main" id="{D8032A73-691C-1107-B33A-3012420DC5E1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756036" y="1988368"/>
            <a:ext cx="3940201" cy="325468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75F9B730-3783-A095-709D-727FFA9D1C2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32349" y="2370593"/>
            <a:ext cx="3787576" cy="2005842"/>
          </a:xfrm>
          <a:prstGeom prst="rect">
            <a:avLst/>
          </a:prstGeom>
        </p:spPr>
      </p:pic>
      <p:pic>
        <p:nvPicPr>
          <p:cNvPr id="11" name="Graphique 10">
            <a:extLst>
              <a:ext uri="{FF2B5EF4-FFF2-40B4-BE49-F238E27FC236}">
                <a16:creationId xmlns:a16="http://schemas.microsoft.com/office/drawing/2014/main" id="{6D8D3DBE-75B1-947B-2833-D6AE5A25D4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892" y="1189378"/>
            <a:ext cx="4380940" cy="405367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C456EAD-D241-F9AF-68EA-9D3BFBB4550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9935" y="1624655"/>
            <a:ext cx="4094854" cy="2532405"/>
          </a:xfrm>
          <a:prstGeom prst="rect">
            <a:avLst/>
          </a:prstGeom>
        </p:spPr>
      </p:pic>
      <p:pic>
        <p:nvPicPr>
          <p:cNvPr id="22" name="Image 21" descr="Une image contenant Graphique, cercle&#10;&#10;Description générée automatiquement">
            <a:extLst>
              <a:ext uri="{FF2B5EF4-FFF2-40B4-BE49-F238E27FC236}">
                <a16:creationId xmlns:a16="http://schemas.microsoft.com/office/drawing/2014/main" id="{A73E8017-AEE1-C57E-75EE-C7296B3780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2360" y="2580070"/>
            <a:ext cx="1386070" cy="138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2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096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E63E43C-943F-DF40-94C0-66F22022C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808" y="647700"/>
            <a:ext cx="6363132" cy="34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6069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C09481B-5ED5-F7CD-CA5A-A5A827EF7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273" y="121707"/>
            <a:ext cx="6972904" cy="49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580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3B1E14D4-5B6E-05BD-AAE5-8B6B865BF6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9266" y="822248"/>
            <a:ext cx="5727777" cy="3818518"/>
          </a:xfrm>
          <a:prstGeom prst="rect">
            <a:avLst/>
          </a:prstGeom>
        </p:spPr>
      </p:pic>
      <p:sp>
        <p:nvSpPr>
          <p:cNvPr id="5" name="Google Shape;2201;p52">
            <a:extLst>
              <a:ext uri="{FF2B5EF4-FFF2-40B4-BE49-F238E27FC236}">
                <a16:creationId xmlns:a16="http://schemas.microsoft.com/office/drawing/2014/main" id="{D525DB5D-42B3-44CB-8199-E3FE4414E7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Difficultés</a:t>
            </a:r>
          </a:p>
        </p:txBody>
      </p:sp>
    </p:spTree>
    <p:extLst>
      <p:ext uri="{BB962C8B-B14F-4D97-AF65-F5344CB8AC3E}">
        <p14:creationId xmlns:p14="http://schemas.microsoft.com/office/powerpoint/2010/main" val="2393744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Front/User Interface</a:t>
            </a:r>
          </a:p>
          <a:p>
            <a:r>
              <a:rPr lang="en-US" dirty="0"/>
              <a:t>Data Governance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4CC15B-407D-B6AD-6276-AE877969D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4861" y="-85841"/>
            <a:ext cx="5685503" cy="1034957"/>
          </a:xfrm>
        </p:spPr>
        <p:txBody>
          <a:bodyPr/>
          <a:lstStyle/>
          <a:p>
            <a:pPr algn="ctr"/>
            <a:r>
              <a:rPr lang="fr-FR" sz="3200" dirty="0"/>
              <a:t>Le trio de choc noté</a:t>
            </a:r>
          </a:p>
        </p:txBody>
      </p:sp>
      <p:pic>
        <p:nvPicPr>
          <p:cNvPr id="1026" name="Picture 2" descr="Formations Programmation - dixIT Formations">
            <a:extLst>
              <a:ext uri="{FF2B5EF4-FFF2-40B4-BE49-F238E27FC236}">
                <a16:creationId xmlns:a16="http://schemas.microsoft.com/office/drawing/2014/main" id="{BD31F437-5327-DB0D-DF76-EFB268BD3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82" y="2782173"/>
            <a:ext cx="1959517" cy="195951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llustration Colorée D'analyse De Statistiques Et De Données ...">
            <a:extLst>
              <a:ext uri="{FF2B5EF4-FFF2-40B4-BE49-F238E27FC236}">
                <a16:creationId xmlns:a16="http://schemas.microsoft.com/office/drawing/2014/main" id="{F6A31CE6-A8CD-9955-F863-773190E7D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814" y="2782173"/>
            <a:ext cx="1959517" cy="195951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ython – Logos Download">
            <a:extLst>
              <a:ext uri="{FF2B5EF4-FFF2-40B4-BE49-F238E27FC236}">
                <a16:creationId xmlns:a16="http://schemas.microsoft.com/office/drawing/2014/main" id="{D004CF49-8119-86F6-ECF7-F0B70064E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429" y="1007472"/>
            <a:ext cx="1782220" cy="177470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 Love You GIF by Bouygues Telecom">
            <a:extLst>
              <a:ext uri="{FF2B5EF4-FFF2-40B4-BE49-F238E27FC236}">
                <a16:creationId xmlns:a16="http://schemas.microsoft.com/office/drawing/2014/main" id="{6F7A1D49-D825-B52D-A26D-7600604F4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960000">
            <a:off x="138568" y="12821"/>
            <a:ext cx="1482213" cy="14822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necteur : en arc 3">
            <a:extLst>
              <a:ext uri="{FF2B5EF4-FFF2-40B4-BE49-F238E27FC236}">
                <a16:creationId xmlns:a16="http://schemas.microsoft.com/office/drawing/2014/main" id="{E5A9D9C6-3A83-9212-77B5-D3B66BBA2687}"/>
              </a:ext>
            </a:extLst>
          </p:cNvPr>
          <p:cNvCxnSpPr>
            <a:stCxn id="1026" idx="7"/>
          </p:cNvCxnSpPr>
          <p:nvPr/>
        </p:nvCxnSpPr>
        <p:spPr>
          <a:xfrm rot="5400000" flipH="1" flipV="1">
            <a:off x="2330716" y="2289426"/>
            <a:ext cx="802131" cy="757295"/>
          </a:xfrm>
          <a:prstGeom prst="curvedConnector3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 : en arc 6">
            <a:extLst>
              <a:ext uri="{FF2B5EF4-FFF2-40B4-BE49-F238E27FC236}">
                <a16:creationId xmlns:a16="http://schemas.microsoft.com/office/drawing/2014/main" id="{80E26C0B-2E28-9541-135C-FB723225C312}"/>
              </a:ext>
            </a:extLst>
          </p:cNvPr>
          <p:cNvCxnSpPr>
            <a:cxnSpLocks/>
            <a:stCxn id="1034" idx="6"/>
          </p:cNvCxnSpPr>
          <p:nvPr/>
        </p:nvCxnSpPr>
        <p:spPr>
          <a:xfrm>
            <a:off x="4892649" y="1894823"/>
            <a:ext cx="994633" cy="964083"/>
          </a:xfrm>
          <a:prstGeom prst="curvedConnector3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 : en arc 8">
            <a:extLst>
              <a:ext uri="{FF2B5EF4-FFF2-40B4-BE49-F238E27FC236}">
                <a16:creationId xmlns:a16="http://schemas.microsoft.com/office/drawing/2014/main" id="{010A7F5C-9665-1D26-E497-95E6F86CF24D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40099" y="3952268"/>
            <a:ext cx="2749864" cy="552981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age 17">
            <a:extLst>
              <a:ext uri="{FF2B5EF4-FFF2-40B4-BE49-F238E27FC236}">
                <a16:creationId xmlns:a16="http://schemas.microsoft.com/office/drawing/2014/main" id="{C488A9BF-2188-575E-829E-3B716F08F25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695" r="6016"/>
          <a:stretch/>
        </p:blipFill>
        <p:spPr>
          <a:xfrm rot="960000">
            <a:off x="7467974" y="88395"/>
            <a:ext cx="839855" cy="149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943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156" y="251876"/>
            <a:ext cx="6215002" cy="1776900"/>
          </a:xfrm>
        </p:spPr>
        <p:txBody>
          <a:bodyPr/>
          <a:lstStyle/>
          <a:p>
            <a:pPr algn="ctr"/>
            <a:r>
              <a:rPr lang="en-US" dirty="0"/>
              <a:t>Merci pour </a:t>
            </a:r>
            <a:r>
              <a:rPr lang="fr-FR" dirty="0"/>
              <a:t>votre</a:t>
            </a:r>
            <a:r>
              <a:rPr lang="en-US" dirty="0"/>
              <a:t> attention !</a:t>
            </a:r>
          </a:p>
        </p:txBody>
      </p:sp>
      <p:pic>
        <p:nvPicPr>
          <p:cNvPr id="2050" name="Picture 2" descr="Thank you, tank , you , gif , stamp - GIF animé gratuit - PicMix">
            <a:extLst>
              <a:ext uri="{FF2B5EF4-FFF2-40B4-BE49-F238E27FC236}">
                <a16:creationId xmlns:a16="http://schemas.microsoft.com/office/drawing/2014/main" id="{9BA3869B-9C53-97C9-2C2A-454DC64A9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7062" y="3752833"/>
            <a:ext cx="1844571" cy="14955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Questions1 GIFs - Get the best GIF on GIPHY">
            <a:extLst>
              <a:ext uri="{FF2B5EF4-FFF2-40B4-BE49-F238E27FC236}">
                <a16:creationId xmlns:a16="http://schemas.microsoft.com/office/drawing/2014/main" id="{100F7FD0-824F-2533-78CB-B549CB10E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377" y="2291104"/>
            <a:ext cx="2893474" cy="21821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2688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3A4E54-D3FA-550C-93B2-0F47D0878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237" y="1683300"/>
            <a:ext cx="4650900" cy="1776900"/>
          </a:xfrm>
        </p:spPr>
        <p:txBody>
          <a:bodyPr/>
          <a:lstStyle/>
          <a:p>
            <a:r>
              <a:rPr lang="fr-FR" dirty="0"/>
              <a:t>ANNEXES</a:t>
            </a:r>
          </a:p>
        </p:txBody>
      </p:sp>
    </p:spTree>
    <p:extLst>
      <p:ext uri="{BB962C8B-B14F-4D97-AF65-F5344CB8AC3E}">
        <p14:creationId xmlns:p14="http://schemas.microsoft.com/office/powerpoint/2010/main" val="20873586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1881706193"/>
              </p:ext>
            </p:extLst>
          </p:nvPr>
        </p:nvGraphicFramePr>
        <p:xfrm>
          <a:off x="174102" y="51685"/>
          <a:ext cx="8795795" cy="4929906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: les avertissements de l’Etat par exemple.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04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Faire des statistiques descriptives concernant la base initiale que l’on a.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Expliquer le découpage de la base test et train.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la performance de notre modèle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fonctions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en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PtrSafe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Respecter la syntaxe PEP8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Mettre tous les codes en anglais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« </a:t>
                      </a:r>
                      <a:r>
                        <a:rPr lang="fr-FR" sz="700" b="0" i="1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print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 en « </a:t>
                      </a:r>
                      <a:r>
                        <a:rPr lang="fr-FR" sz="700" b="0" i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log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Consommateur </a:t>
            </a:r>
            <a:br>
              <a:rPr lang="fr-FR" dirty="0"/>
            </a:b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6800745-7129-2203-374D-9BE91D0F5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14600">
            <a:off x="473135" y="992637"/>
            <a:ext cx="3201057" cy="280464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A2842ED-8D2C-E544-8477-55B0B7B8A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24888">
            <a:off x="1575684" y="2464887"/>
            <a:ext cx="3620571" cy="225706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E75A0A9-62DC-D4B9-6DF7-7056B2B26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2679" y="245148"/>
            <a:ext cx="3428411" cy="214980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2F3D631-1162-02B1-E6D9-58EC49EAF1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408" y="2076782"/>
            <a:ext cx="2747682" cy="2450226"/>
          </a:xfrm>
          <a:prstGeom prst="rect">
            <a:avLst/>
          </a:prstGeom>
        </p:spPr>
      </p:pic>
      <p:sp>
        <p:nvSpPr>
          <p:cNvPr id="9" name="Cadre 8">
            <a:extLst>
              <a:ext uri="{FF2B5EF4-FFF2-40B4-BE49-F238E27FC236}">
                <a16:creationId xmlns:a16="http://schemas.microsoft.com/office/drawing/2014/main" id="{5841E731-E79A-77DE-E776-DCAC5D2198E1}"/>
              </a:ext>
            </a:extLst>
          </p:cNvPr>
          <p:cNvSpPr/>
          <p:nvPr/>
        </p:nvSpPr>
        <p:spPr>
          <a:xfrm>
            <a:off x="789039" y="3495368"/>
            <a:ext cx="811161" cy="752167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Cadre 9">
            <a:extLst>
              <a:ext uri="{FF2B5EF4-FFF2-40B4-BE49-F238E27FC236}">
                <a16:creationId xmlns:a16="http://schemas.microsoft.com/office/drawing/2014/main" id="{33FE7918-BC89-4F41-6204-9B6B02844B66}"/>
              </a:ext>
            </a:extLst>
          </p:cNvPr>
          <p:cNvSpPr/>
          <p:nvPr/>
        </p:nvSpPr>
        <p:spPr>
          <a:xfrm rot="20750118">
            <a:off x="5376552" y="1365940"/>
            <a:ext cx="811161" cy="769978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B319D98-8B56-1A14-FA7A-8960B4286BE5}"/>
              </a:ext>
            </a:extLst>
          </p:cNvPr>
          <p:cNvSpPr txBox="1"/>
          <p:nvPr/>
        </p:nvSpPr>
        <p:spPr>
          <a:xfrm>
            <a:off x="5527722" y="1378667"/>
            <a:ext cx="5088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00B05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884552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3A4E54-D3FA-550C-93B2-0F47D0878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237" y="1683300"/>
            <a:ext cx="4650900" cy="1776900"/>
          </a:xfrm>
        </p:spPr>
        <p:txBody>
          <a:bodyPr/>
          <a:lstStyle/>
          <a:p>
            <a:r>
              <a:rPr lang="fr-FR" dirty="0"/>
              <a:t>Vidéo secours conso</a:t>
            </a:r>
          </a:p>
        </p:txBody>
      </p:sp>
    </p:spTree>
    <p:extLst>
      <p:ext uri="{BB962C8B-B14F-4D97-AF65-F5344CB8AC3E}">
        <p14:creationId xmlns:p14="http://schemas.microsoft.com/office/powerpoint/2010/main" val="6393503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-secours-final">
            <a:hlinkClick r:id="" action="ppaction://media"/>
            <a:extLst>
              <a:ext uri="{FF2B5EF4-FFF2-40B4-BE49-F238E27FC236}">
                <a16:creationId xmlns:a16="http://schemas.microsoft.com/office/drawing/2014/main" id="{B3B47030-19E7-4F74-ABEF-906BF9EB1B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8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6F2D5384-4194-EA7F-757A-34E44A311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70" y="-361021"/>
            <a:ext cx="5502482" cy="1776900"/>
          </a:xfrm>
        </p:spPr>
        <p:txBody>
          <a:bodyPr/>
          <a:lstStyle/>
          <a:p>
            <a:r>
              <a:rPr lang="fr-FR" dirty="0"/>
              <a:t>Liens externes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966220B-05C8-E452-F816-B025EC8A9E39}"/>
              </a:ext>
            </a:extLst>
          </p:cNvPr>
          <p:cNvSpPr txBox="1"/>
          <p:nvPr/>
        </p:nvSpPr>
        <p:spPr>
          <a:xfrm>
            <a:off x="917060" y="1263406"/>
            <a:ext cx="7639664" cy="1566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Base de données Open Food </a:t>
            </a:r>
            <a:r>
              <a:rPr lang="fr-FR" sz="1600" dirty="0" err="1"/>
              <a:t>Facts</a:t>
            </a:r>
            <a:r>
              <a:rPr lang="fr-FR" sz="1600" dirty="0"/>
              <a:t> : </a:t>
            </a:r>
            <a:r>
              <a:rPr lang="fr-FR" sz="1600" dirty="0">
                <a:hlinkClick r:id="rId2"/>
              </a:rPr>
              <a:t>https://fr.openfoodfacts.org/data</a:t>
            </a:r>
            <a:endParaRPr lang="fr-FR" sz="1600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Lien du dépôt git : </a:t>
            </a:r>
            <a:r>
              <a:rPr lang="fr-FR" sz="1600" dirty="0">
                <a:hlinkClick r:id="rId3"/>
              </a:rPr>
              <a:t>https://github.com/Alfex-1/Projet_digital</a:t>
            </a:r>
            <a:endParaRPr lang="fr-FR" sz="1600" dirty="0"/>
          </a:p>
          <a:p>
            <a:pPr>
              <a:lnSpc>
                <a:spcPct val="150000"/>
              </a:lnSpc>
            </a:pP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821382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059946"/>
            <a:ext cx="4530907" cy="39087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 ainsi que les producteurs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1163" y="1184506"/>
            <a:ext cx="4038600" cy="2105025"/>
          </a:xfrm>
          <a:prstGeom prst="rect">
            <a:avLst/>
          </a:prstGeom>
        </p:spPr>
      </p:pic>
      <p:pic>
        <p:nvPicPr>
          <p:cNvPr id="1026" name="Picture 2" descr="Mémoriser les formules de math : la technique ! - Potion de Vie">
            <a:extLst>
              <a:ext uri="{FF2B5EF4-FFF2-40B4-BE49-F238E27FC236}">
                <a16:creationId xmlns:a16="http://schemas.microsoft.com/office/drawing/2014/main" id="{CB9BB433-6A38-46A3-AC67-928190D48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9" y="4261676"/>
            <a:ext cx="1624427" cy="636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que 3" descr="Fermer">
            <a:extLst>
              <a:ext uri="{FF2B5EF4-FFF2-40B4-BE49-F238E27FC236}">
                <a16:creationId xmlns:a16="http://schemas.microsoft.com/office/drawing/2014/main" id="{9C1D1AE4-9454-A70E-71F5-0F1ED74D64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18125" y="3940713"/>
            <a:ext cx="1132176" cy="113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87800" y="1498831"/>
            <a:ext cx="4174386" cy="317993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11EF0EC-D2C3-BF92-B846-4C2D9B51BCDE}"/>
              </a:ext>
            </a:extLst>
          </p:cNvPr>
          <p:cNvSpPr/>
          <p:nvPr/>
        </p:nvSpPr>
        <p:spPr>
          <a:xfrm>
            <a:off x="316668" y="247381"/>
            <a:ext cx="8510664" cy="861774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000" b="1" dirty="0">
                <a:solidFill>
                  <a:schemeClr val="dk1"/>
                </a:solidFill>
                <a:latin typeface="Geologica"/>
              </a:rPr>
              <a:t>Place</a:t>
            </a:r>
            <a:r>
              <a:rPr lang="fr-FR" sz="5000" b="1" dirty="0">
                <a:ln w="12700">
                  <a:solidFill>
                    <a:schemeClr val="tx1"/>
                  </a:solidFill>
                  <a:prstDash val="solid"/>
                </a:ln>
                <a:solidFill>
                  <a:schemeClr val="accent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</a:t>
            </a:r>
            <a:r>
              <a:rPr lang="fr-FR" sz="5000" b="1" dirty="0">
                <a:solidFill>
                  <a:schemeClr val="dk1"/>
                </a:solidFill>
                <a:latin typeface="Geologica"/>
              </a:rPr>
              <a:t>à la démonstration !</a:t>
            </a:r>
          </a:p>
        </p:txBody>
      </p:sp>
    </p:spTree>
    <p:extLst>
      <p:ext uri="{BB962C8B-B14F-4D97-AF65-F5344CB8AC3E}">
        <p14:creationId xmlns:p14="http://schemas.microsoft.com/office/powerpoint/2010/main" val="126080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Producteur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A50B1DD-0C55-BDF7-EE3C-6DE34F865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50727">
            <a:off x="638707" y="1064857"/>
            <a:ext cx="2926334" cy="381033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B41C543-3F81-EAB4-4783-7EC3FE01E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92149">
            <a:off x="2505243" y="1047115"/>
            <a:ext cx="2309060" cy="280440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EFF094D-73C4-EF86-185A-CE2A9BDCE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271">
            <a:off x="6157710" y="218453"/>
            <a:ext cx="2354784" cy="388653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17D21F6-E141-D201-F50A-7A727F47D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86441">
            <a:off x="5706541" y="2161722"/>
            <a:ext cx="2347163" cy="27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56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-producteur-final">
            <a:hlinkClick r:id="" action="ppaction://media"/>
            <a:extLst>
              <a:ext uri="{FF2B5EF4-FFF2-40B4-BE49-F238E27FC236}">
                <a16:creationId xmlns:a16="http://schemas.microsoft.com/office/drawing/2014/main" id="{E67EB9CE-F5F8-35FD-5C63-9CE1B46E50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row Red Up · Free vector graphic on Pixabay">
            <a:extLst>
              <a:ext uri="{FF2B5EF4-FFF2-40B4-BE49-F238E27FC236}">
                <a16:creationId xmlns:a16="http://schemas.microsoft.com/office/drawing/2014/main" id="{AA42CEA7-6CC1-AD9C-21DD-3E6D1C1CD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044306">
            <a:off x="7620464" y="1333011"/>
            <a:ext cx="1610830" cy="160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4438185" y="355693"/>
            <a:ext cx="4465814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Dégradé dans les svg - Pédagogie et numérique">
            <a:extLst>
              <a:ext uri="{FF2B5EF4-FFF2-40B4-BE49-F238E27FC236}">
                <a16:creationId xmlns:a16="http://schemas.microsoft.com/office/drawing/2014/main" id="{70BE9D53-723E-8A26-D7CF-5DC2699B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852" y="1880698"/>
            <a:ext cx="920439" cy="8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B137543-2745-FC90-4EA8-198D4DAD5618}"/>
              </a:ext>
            </a:extLst>
          </p:cNvPr>
          <p:cNvSpPr txBox="1"/>
          <p:nvPr/>
        </p:nvSpPr>
        <p:spPr>
          <a:xfrm>
            <a:off x="7588830" y="1985569"/>
            <a:ext cx="1068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rgbClr val="C00000"/>
                </a:solidFill>
                <a:latin typeface="Geologica SemiBold" panose="020B0604020202020204" charset="0"/>
              </a:rPr>
              <a:t>- 45%</a:t>
            </a:r>
          </a:p>
        </p:txBody>
      </p:sp>
      <p:pic>
        <p:nvPicPr>
          <p:cNvPr id="3074" name="Picture 2" descr="Digital art gif. A giant green hand with legs smiles happily and bounces, giving a big thumbs up.">
            <a:extLst>
              <a:ext uri="{FF2B5EF4-FFF2-40B4-BE49-F238E27FC236}">
                <a16:creationId xmlns:a16="http://schemas.microsoft.com/office/drawing/2014/main" id="{97444E0F-64B9-6F79-49BD-93C6A4069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4902" y="3911441"/>
            <a:ext cx="1206190" cy="120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62E30B5-B22A-EF9C-7E2F-04FBA4BA74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604" y="1012942"/>
            <a:ext cx="3091244" cy="3447242"/>
          </a:xfrm>
          <a:prstGeom prst="rect">
            <a:avLst/>
          </a:prstGeom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16124B7-6011-233F-7CA1-077A3357C188}"/>
              </a:ext>
            </a:extLst>
          </p:cNvPr>
          <p:cNvSpPr txBox="1"/>
          <p:nvPr/>
        </p:nvSpPr>
        <p:spPr>
          <a:xfrm>
            <a:off x="4265576" y="2972299"/>
            <a:ext cx="4465814" cy="1508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28 632 aliments</a:t>
            </a:r>
          </a:p>
          <a:p>
            <a:pPr algn="ctr"/>
            <a:endParaRPr lang="en-US" sz="1600" b="1" dirty="0">
              <a:solidFill>
                <a:schemeClr val="tx1"/>
              </a:solidFill>
              <a:latin typeface="Geologica SemiBold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15 variables </a:t>
            </a:r>
            <a:r>
              <a:rPr lang="en-US" sz="1600" b="1" dirty="0" err="1">
                <a:solidFill>
                  <a:schemeClr val="tx1"/>
                </a:solidFill>
                <a:latin typeface="Geologica SemiBold"/>
              </a:rPr>
              <a:t>explicatives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+ 1 variable </a:t>
            </a:r>
            <a:r>
              <a:rPr lang="en-US" sz="1600" b="1" dirty="0" err="1">
                <a:solidFill>
                  <a:schemeClr val="tx1"/>
                </a:solidFill>
                <a:latin typeface="Geologica SemiBold"/>
              </a:rPr>
              <a:t>cible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098" name="Picture 2" descr="Not available circle - Free signs icons">
            <a:extLst>
              <a:ext uri="{FF2B5EF4-FFF2-40B4-BE49-F238E27FC236}">
                <a16:creationId xmlns:a16="http://schemas.microsoft.com/office/drawing/2014/main" id="{3F2CA211-A981-5002-4C05-D6C51CFF3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3752" y="1958113"/>
            <a:ext cx="284861" cy="284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18,539 Balanced Scale Icons - Free in SVG, PNG, ICO - IconScout">
            <a:extLst>
              <a:ext uri="{FF2B5EF4-FFF2-40B4-BE49-F238E27FC236}">
                <a16:creationId xmlns:a16="http://schemas.microsoft.com/office/drawing/2014/main" id="{51A7FA9C-AC14-5C95-38C4-964DE0579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417" y="2361571"/>
            <a:ext cx="282315" cy="28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4570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3D950BC-9D4D-1C1C-4009-1384C67A6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2" y="486030"/>
            <a:ext cx="6582519" cy="4171440"/>
          </a:xfrm>
          <a:prstGeom prst="rect">
            <a:avLst/>
          </a:prstGeom>
        </p:spPr>
      </p:pic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68580" y="498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Comment </a:t>
            </a:r>
            <a:r>
              <a:rPr lang="en" dirty="0" err="1"/>
              <a:t>fonctionne</a:t>
            </a:r>
            <a:r>
              <a:rPr lang="en" dirty="0"/>
              <a:t> </a:t>
            </a:r>
            <a:r>
              <a:rPr lang="en" dirty="0" err="1"/>
              <a:t>l’application</a:t>
            </a:r>
            <a:r>
              <a:rPr lang="en" dirty="0"/>
              <a:t> ?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97E3310-24E6-60D1-FE17-F1E1F2717A14}"/>
              </a:ext>
            </a:extLst>
          </p:cNvPr>
          <p:cNvSpPr txBox="1"/>
          <p:nvPr/>
        </p:nvSpPr>
        <p:spPr>
          <a:xfrm>
            <a:off x="1771650" y="1170308"/>
            <a:ext cx="2715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dirty="0">
                <a:solidFill>
                  <a:schemeClr val="accent6"/>
                </a:solidFill>
                <a:highlight>
                  <a:srgbClr val="8BCDFF"/>
                </a:highlight>
              </a:rPr>
              <a:t>dashboard_nutri_score.xlsm</a:t>
            </a:r>
          </a:p>
        </p:txBody>
      </p:sp>
      <p:pic>
        <p:nvPicPr>
          <p:cNvPr id="5" name="Graphique 4" descr="Compteur moyen avec un remplissage uni">
            <a:extLst>
              <a:ext uri="{FF2B5EF4-FFF2-40B4-BE49-F238E27FC236}">
                <a16:creationId xmlns:a16="http://schemas.microsoft.com/office/drawing/2014/main" id="{D1E9EFD2-979B-3171-D769-55D3B9F9B1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6791" y="656453"/>
            <a:ext cx="914400" cy="914400"/>
          </a:xfrm>
          <a:prstGeom prst="rect">
            <a:avLst/>
          </a:prstGeom>
        </p:spPr>
      </p:pic>
      <p:pic>
        <p:nvPicPr>
          <p:cNvPr id="7" name="Graphique 6" descr="Presse-papiers vérifié avec un remplissage uni">
            <a:extLst>
              <a:ext uri="{FF2B5EF4-FFF2-40B4-BE49-F238E27FC236}">
                <a16:creationId xmlns:a16="http://schemas.microsoft.com/office/drawing/2014/main" id="{54BF669A-92FB-361D-B21B-426030D801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97369" y="1603142"/>
            <a:ext cx="914400" cy="914400"/>
          </a:xfrm>
          <a:prstGeom prst="rect">
            <a:avLst/>
          </a:prstGeom>
        </p:spPr>
      </p:pic>
      <p:pic>
        <p:nvPicPr>
          <p:cNvPr id="9" name="Graphique 8" descr="Histoire avec un remplissage uni">
            <a:extLst>
              <a:ext uri="{FF2B5EF4-FFF2-40B4-BE49-F238E27FC236}">
                <a16:creationId xmlns:a16="http://schemas.microsoft.com/office/drawing/2014/main" id="{F0D94D73-1AC7-F40E-9679-22EB70FF45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97369" y="3579284"/>
            <a:ext cx="914400" cy="914400"/>
          </a:xfrm>
          <a:prstGeom prst="rect">
            <a:avLst/>
          </a:prstGeom>
        </p:spPr>
      </p:pic>
      <p:pic>
        <p:nvPicPr>
          <p:cNvPr id="11" name="Graphique 10" descr="Questions avec un remplissage uni">
            <a:extLst>
              <a:ext uri="{FF2B5EF4-FFF2-40B4-BE49-F238E27FC236}">
                <a16:creationId xmlns:a16="http://schemas.microsoft.com/office/drawing/2014/main" id="{375277FA-4880-E481-256D-528C7C8BB8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41814" y="265647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363257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2024</TotalTime>
  <Words>1145</Words>
  <Application>Microsoft Office PowerPoint</Application>
  <PresentationFormat>Affichage à l'écran (16:9)</PresentationFormat>
  <Paragraphs>216</Paragraphs>
  <Slides>37</Slides>
  <Notes>16</Notes>
  <HiddenSlides>0</HiddenSlides>
  <MMClips>2</MMClips>
  <ScaleCrop>false</ScaleCrop>
  <HeadingPairs>
    <vt:vector size="6" baseType="variant">
      <vt:variant>
        <vt:lpstr>Polices utilisées</vt:lpstr>
      </vt:variant>
      <vt:variant>
        <vt:i4>12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37</vt:i4>
      </vt:variant>
    </vt:vector>
  </HeadingPairs>
  <TitlesOfParts>
    <vt:vector size="51" baseType="lpstr">
      <vt:lpstr>Geologica</vt:lpstr>
      <vt:lpstr>DM Sans</vt:lpstr>
      <vt:lpstr>ADLaM Display</vt:lpstr>
      <vt:lpstr>Arial</vt:lpstr>
      <vt:lpstr>Proxima Nova</vt:lpstr>
      <vt:lpstr>Nunito Light</vt:lpstr>
      <vt:lpstr>Times New Roman</vt:lpstr>
      <vt:lpstr>Aptos Narrow</vt:lpstr>
      <vt:lpstr>Calibri</vt:lpstr>
      <vt:lpstr>Fira Sans Extra Condensed</vt:lpstr>
      <vt:lpstr>Figtree</vt:lpstr>
      <vt:lpstr>Geologica SemiBold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Test Producteur </vt:lpstr>
      <vt:lpstr>Présentation PowerPoint</vt:lpstr>
      <vt:lpstr>Présentation PowerPoint</vt:lpstr>
      <vt:lpstr>Comment fonctionne l’application ?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Le Random Forest en deux/trois mots branchés</vt:lpstr>
      <vt:lpstr>Une bonne fois pour toutes : loi des grands nombres</vt:lpstr>
      <vt:lpstr>Présentation PowerPoint</vt:lpstr>
      <vt:lpstr>Présentation PowerPoint</vt:lpstr>
      <vt:lpstr>Présentation PowerPoint</vt:lpstr>
      <vt:lpstr>Présentation PowerPoint</vt:lpstr>
      <vt:lpstr>Interface d’accueil</vt:lpstr>
      <vt:lpstr>Présentation PowerPoint</vt:lpstr>
      <vt:lpstr>Difficultés</vt:lpstr>
      <vt:lpstr>Le trio de choc noté</vt:lpstr>
      <vt:lpstr>Merci pour votre attention !</vt:lpstr>
      <vt:lpstr>ANNEXES</vt:lpstr>
      <vt:lpstr>Présentation PowerPoint</vt:lpstr>
      <vt:lpstr>Test Consommateur  </vt:lpstr>
      <vt:lpstr>Vidéo secours conso</vt:lpstr>
      <vt:lpstr>Présentation PowerPoint</vt:lpstr>
      <vt:lpstr>Liens externes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706</cp:revision>
  <dcterms:modified xsi:type="dcterms:W3CDTF">2023-12-14T17:24:37Z</dcterms:modified>
</cp:coreProperties>
</file>

<file path=docProps/thumbnail.jpeg>
</file>